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325" r:id="rId5"/>
    <p:sldId id="326" r:id="rId6"/>
    <p:sldId id="327" r:id="rId7"/>
    <p:sldId id="341" r:id="rId8"/>
    <p:sldId id="342" r:id="rId9"/>
    <p:sldId id="343" r:id="rId10"/>
    <p:sldId id="344" r:id="rId11"/>
    <p:sldId id="345" r:id="rId12"/>
    <p:sldId id="374" r:id="rId13"/>
    <p:sldId id="375" r:id="rId14"/>
    <p:sldId id="376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73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38" r:id="rId60"/>
    <p:sldId id="33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05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69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tri dish with some transparent capsules">
            <a:extLst>
              <a:ext uri="{FF2B5EF4-FFF2-40B4-BE49-F238E27FC236}">
                <a16:creationId xmlns:a16="http://schemas.microsoft.com/office/drawing/2014/main" id="{F8B829FC-0ACD-46C3-5D7E-74FB2C721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MIRJAM NILSSON​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A0A44-0565-8628-1BCF-2337C5AB7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6" y="177570"/>
            <a:ext cx="11793894" cy="6503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20F7E-0206-F7F7-E0D9-64BAD9A1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38" y="1090581"/>
            <a:ext cx="2719592" cy="2224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9E888F-D892-7EDE-D1DE-F0485E033D5F}"/>
              </a:ext>
            </a:extLst>
          </p:cNvPr>
          <p:cNvSpPr txBox="1"/>
          <p:nvPr/>
        </p:nvSpPr>
        <p:spPr>
          <a:xfrm>
            <a:off x="2464055" y="3158194"/>
            <a:ext cx="82505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4400" b="1" u="sng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House Price Prediction</a:t>
            </a:r>
            <a:endParaRPr lang="en-IN" sz="4400" u="sng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C3DC8-9C58-0C9E-4A65-BF565DC87F0C}"/>
              </a:ext>
            </a:extLst>
          </p:cNvPr>
          <p:cNvSpPr txBox="1"/>
          <p:nvPr/>
        </p:nvSpPr>
        <p:spPr>
          <a:xfrm>
            <a:off x="2742423" y="4375222"/>
            <a:ext cx="60975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guidance of:-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Manomita Chakraborty</a:t>
            </a:r>
          </a:p>
          <a:p>
            <a:pPr algn="ctr" defTabSz="457200"/>
            <a:endParaRPr lang="en-US" sz="2000" dirty="0">
              <a:solidFill>
                <a:prstClr val="black"/>
              </a:solidFill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By:-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Raghunath Singh (20BCI7012)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Anuj (20BCE7055)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B2956E-1078-1E7A-EA55-0B019CCC1D44}"/>
              </a:ext>
            </a:extLst>
          </p:cNvPr>
          <p:cNvSpPr txBox="1"/>
          <p:nvPr/>
        </p:nvSpPr>
        <p:spPr>
          <a:xfrm>
            <a:off x="3667126" y="40805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2800" b="1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Senior Design Project</a:t>
            </a:r>
            <a:endParaRPr lang="en-IN" sz="28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743D68-C242-DB5C-2ABC-BB4DC401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6" y="177570"/>
            <a:ext cx="11793894" cy="65031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0D4440-5E33-C896-7764-BCBA9B479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077" y="1135601"/>
            <a:ext cx="2719592" cy="22241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C529A8-E2F7-A5E1-24DE-340545296412}"/>
              </a:ext>
            </a:extLst>
          </p:cNvPr>
          <p:cNvSpPr txBox="1"/>
          <p:nvPr/>
        </p:nvSpPr>
        <p:spPr>
          <a:xfrm>
            <a:off x="2818618" y="3404741"/>
            <a:ext cx="68758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3200" b="1" u="sng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House Price Prediction Using Ensemble Learning Techniques</a:t>
            </a:r>
            <a:endParaRPr lang="en-IN" sz="3200" u="sng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F64C21-9549-2B3F-EB41-333A92BBAE43}"/>
              </a:ext>
            </a:extLst>
          </p:cNvPr>
          <p:cNvSpPr txBox="1"/>
          <p:nvPr/>
        </p:nvSpPr>
        <p:spPr>
          <a:xfrm>
            <a:off x="2818618" y="4598427"/>
            <a:ext cx="64389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guidance of:-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Manomita Chakraborty</a:t>
            </a:r>
          </a:p>
          <a:p>
            <a:pPr algn="ctr" defTabSz="457200"/>
            <a:endParaRPr lang="en-US" sz="2000" dirty="0">
              <a:solidFill>
                <a:prstClr val="black"/>
              </a:solidFill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By:-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Raghunath Singh (20BCI7012)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Anuj (20BCE7055)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85501C-5B34-27D8-A3DF-73E2F22DD39F}"/>
              </a:ext>
            </a:extLst>
          </p:cNvPr>
          <p:cNvSpPr txBox="1"/>
          <p:nvPr/>
        </p:nvSpPr>
        <p:spPr>
          <a:xfrm>
            <a:off x="3884742" y="422696"/>
            <a:ext cx="44225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2800" b="1" dirty="0">
                <a:solidFill>
                  <a:prstClr val="black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Senior Design Project</a:t>
            </a:r>
            <a:endParaRPr lang="en-IN" sz="2800" dirty="0">
              <a:solidFill>
                <a:prstClr val="white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882315" y="1668379"/>
            <a:ext cx="99300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returns the </a:t>
            </a:r>
            <a:r>
              <a:rPr lang="en-US" dirty="0" err="1"/>
              <a:t>countplot</a:t>
            </a:r>
            <a:r>
              <a:rPr lang="en-US" dirty="0"/>
              <a:t> of views</a:t>
            </a:r>
          </a:p>
          <a:p>
            <a:r>
              <a:rPr lang="en-US" dirty="0" err="1"/>
              <a:t>countplot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x_val</a:t>
            </a:r>
            <a:r>
              <a:rPr lang="en-US" dirty="0"/>
              <a:t>='number of views', </a:t>
            </a:r>
            <a:r>
              <a:rPr lang="en-US" dirty="0" err="1"/>
              <a:t>figsize</a:t>
            </a:r>
            <a:r>
              <a:rPr lang="en-US" dirty="0"/>
              <a:t>=(8,5), </a:t>
            </a:r>
            <a:r>
              <a:rPr lang="en-US" dirty="0" err="1"/>
              <a:t>plot_title</a:t>
            </a:r>
            <a:r>
              <a:rPr lang="en-US" dirty="0"/>
              <a:t>='Number of Views’)</a:t>
            </a:r>
          </a:p>
          <a:p>
            <a:r>
              <a:rPr lang="en-IN" dirty="0" err="1"/>
              <a:t>plt.figure</a:t>
            </a:r>
            <a:r>
              <a:rPr lang="en-IN" dirty="0"/>
              <a:t>(</a:t>
            </a:r>
            <a:r>
              <a:rPr lang="en-IN" dirty="0" err="1"/>
              <a:t>figsize</a:t>
            </a:r>
            <a:r>
              <a:rPr lang="en-IN" dirty="0"/>
              <a:t>=(10,10))</a:t>
            </a:r>
          </a:p>
          <a:p>
            <a:r>
              <a:rPr lang="en-IN" dirty="0" err="1"/>
              <a:t>sns.jointplot</a:t>
            </a:r>
            <a:r>
              <a:rPr lang="en-IN" dirty="0"/>
              <a:t>(x=</a:t>
            </a:r>
            <a:r>
              <a:rPr lang="en-IN" dirty="0" err="1"/>
              <a:t>df.Lattitude.values</a:t>
            </a:r>
            <a:r>
              <a:rPr lang="en-IN" dirty="0"/>
              <a:t>, y=</a:t>
            </a:r>
            <a:r>
              <a:rPr lang="en-IN" dirty="0" err="1"/>
              <a:t>df.Longitude.values,size</a:t>
            </a:r>
            <a:r>
              <a:rPr lang="en-IN" dirty="0"/>
              <a:t>=10)</a:t>
            </a:r>
          </a:p>
          <a:p>
            <a:r>
              <a:rPr lang="en-IN" dirty="0" err="1"/>
              <a:t>plt.ylabel</a:t>
            </a:r>
            <a:r>
              <a:rPr lang="en-IN" dirty="0"/>
              <a:t>('Longitude',</a:t>
            </a:r>
            <a:r>
              <a:rPr lang="en-IN" dirty="0" err="1"/>
              <a:t>fontsize</a:t>
            </a:r>
            <a:r>
              <a:rPr lang="en-IN" dirty="0"/>
              <a:t>=12)</a:t>
            </a:r>
          </a:p>
          <a:p>
            <a:r>
              <a:rPr lang="en-IN" dirty="0" err="1"/>
              <a:t>plt.xlabel</a:t>
            </a:r>
            <a:r>
              <a:rPr lang="en-IN" dirty="0"/>
              <a:t>('Latitude',</a:t>
            </a:r>
            <a:r>
              <a:rPr lang="en-IN" dirty="0" err="1"/>
              <a:t>fontsize</a:t>
            </a:r>
            <a:r>
              <a:rPr lang="en-IN" dirty="0"/>
              <a:t>=12)</a:t>
            </a:r>
          </a:p>
          <a:p>
            <a:r>
              <a:rPr lang="en-IN" dirty="0" err="1"/>
              <a:t>plt.show</a:t>
            </a:r>
            <a:r>
              <a:rPr lang="en-IN" dirty="0"/>
              <a:t>()</a:t>
            </a:r>
          </a:p>
          <a:p>
            <a:r>
              <a:rPr lang="en-IN" dirty="0" err="1"/>
              <a:t>sns.despine</a:t>
            </a:r>
            <a:endParaRPr lang="en-US" dirty="0"/>
          </a:p>
          <a:p>
            <a:r>
              <a:rPr lang="en-US" dirty="0"/>
              <a:t># returns the </a:t>
            </a:r>
            <a:r>
              <a:rPr lang="en-US" dirty="0" err="1"/>
              <a:t>countplot</a:t>
            </a:r>
            <a:r>
              <a:rPr lang="en-US" dirty="0"/>
              <a:t> of House Condition</a:t>
            </a:r>
          </a:p>
          <a:p>
            <a:r>
              <a:rPr lang="en-US" dirty="0" err="1"/>
              <a:t>countplot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x_val</a:t>
            </a:r>
            <a:r>
              <a:rPr lang="en-US" dirty="0"/>
              <a:t>='condition of the house', </a:t>
            </a:r>
            <a:r>
              <a:rPr lang="en-US" dirty="0" err="1"/>
              <a:t>figsize</a:t>
            </a:r>
            <a:r>
              <a:rPr lang="en-US" dirty="0"/>
              <a:t>=(8,5), </a:t>
            </a:r>
            <a:r>
              <a:rPr lang="en-US" dirty="0" err="1"/>
              <a:t>plot_title</a:t>
            </a:r>
            <a:r>
              <a:rPr lang="en-US" dirty="0"/>
              <a:t>='House Condition’)</a:t>
            </a:r>
          </a:p>
          <a:p>
            <a:r>
              <a:rPr lang="en-US" dirty="0"/>
              <a:t># returns the </a:t>
            </a:r>
            <a:r>
              <a:rPr lang="en-US" dirty="0" err="1"/>
              <a:t>countplot</a:t>
            </a:r>
            <a:r>
              <a:rPr lang="en-US" dirty="0"/>
              <a:t> of each grade of house</a:t>
            </a:r>
          </a:p>
          <a:p>
            <a:r>
              <a:rPr lang="en-US" dirty="0" err="1"/>
              <a:t>countplot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x_val</a:t>
            </a:r>
            <a:r>
              <a:rPr lang="en-US" dirty="0"/>
              <a:t>='grade of the house', </a:t>
            </a:r>
            <a:r>
              <a:rPr lang="en-US" dirty="0" err="1"/>
              <a:t>figsize</a:t>
            </a:r>
            <a:r>
              <a:rPr lang="en-US" dirty="0"/>
              <a:t>=(8,5), </a:t>
            </a:r>
            <a:r>
              <a:rPr lang="en-US" dirty="0" err="1"/>
              <a:t>plot_title</a:t>
            </a:r>
            <a:r>
              <a:rPr lang="en-US" dirty="0"/>
              <a:t>='Grade of the House’)</a:t>
            </a:r>
          </a:p>
          <a:p>
            <a:r>
              <a:rPr lang="en-US" dirty="0"/>
              <a:t># returns the </a:t>
            </a:r>
            <a:r>
              <a:rPr lang="en-US" dirty="0" err="1"/>
              <a:t>countplot</a:t>
            </a:r>
            <a:r>
              <a:rPr lang="en-US" dirty="0"/>
              <a:t> of </a:t>
            </a:r>
            <a:r>
              <a:rPr lang="en-US" dirty="0" err="1"/>
              <a:t>Scools</a:t>
            </a:r>
            <a:r>
              <a:rPr lang="en-US" dirty="0"/>
              <a:t> nearby</a:t>
            </a:r>
          </a:p>
          <a:p>
            <a:r>
              <a:rPr lang="en-US" dirty="0" err="1"/>
              <a:t>countplot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x_val</a:t>
            </a:r>
            <a:r>
              <a:rPr lang="en-US" dirty="0"/>
              <a:t>='Number of schools nearby', </a:t>
            </a:r>
            <a:r>
              <a:rPr lang="en-US" dirty="0" err="1"/>
              <a:t>figsize</a:t>
            </a:r>
            <a:r>
              <a:rPr lang="en-US" dirty="0"/>
              <a:t>=(8,5), </a:t>
            </a:r>
            <a:r>
              <a:rPr lang="en-US" dirty="0" err="1"/>
              <a:t>plot_title</a:t>
            </a:r>
            <a:r>
              <a:rPr lang="en-US" dirty="0"/>
              <a:t>='Number of Schools Nearby’)</a:t>
            </a:r>
          </a:p>
          <a:p>
            <a:r>
              <a:rPr lang="en-US" dirty="0" err="1"/>
              <a:t>sns.displot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['Price'])</a:t>
            </a:r>
          </a:p>
          <a:p>
            <a:r>
              <a:rPr lang="en-US" dirty="0" err="1"/>
              <a:t>plt.title</a:t>
            </a:r>
            <a:r>
              <a:rPr lang="en-US" dirty="0"/>
              <a:t>('Price Distribution')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90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1225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Visualize correlation matrix using a heatmap</a:t>
            </a:r>
          </a:p>
          <a:p>
            <a:r>
              <a:rPr lang="en-US" dirty="0" err="1"/>
              <a:t>correlation_matrix</a:t>
            </a:r>
            <a:r>
              <a:rPr lang="en-US" dirty="0"/>
              <a:t> = </a:t>
            </a:r>
            <a:r>
              <a:rPr lang="en-US" dirty="0" err="1"/>
              <a:t>df.corr</a:t>
            </a:r>
            <a:r>
              <a:rPr lang="en-US" dirty="0"/>
              <a:t>()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=(12, 8))</a:t>
            </a:r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correlation_matrix</a:t>
            </a:r>
            <a:r>
              <a:rPr lang="en-US" dirty="0"/>
              <a:t>, </a:t>
            </a:r>
            <a:r>
              <a:rPr lang="en-US" dirty="0" err="1"/>
              <a:t>annot</a:t>
            </a:r>
            <a:r>
              <a:rPr lang="en-US" dirty="0"/>
              <a:t>=True, </a:t>
            </a:r>
            <a:r>
              <a:rPr lang="en-US" dirty="0" err="1"/>
              <a:t>cmap</a:t>
            </a:r>
            <a:r>
              <a:rPr lang="en-US" dirty="0"/>
              <a:t>='</a:t>
            </a:r>
            <a:r>
              <a:rPr lang="en-US" dirty="0" err="1"/>
              <a:t>coolwarm</a:t>
            </a:r>
            <a:r>
              <a:rPr lang="en-US" dirty="0"/>
              <a:t>', </a:t>
            </a:r>
            <a:r>
              <a:rPr lang="en-US" dirty="0" err="1"/>
              <a:t>fmt</a:t>
            </a:r>
            <a:r>
              <a:rPr lang="en-US" dirty="0"/>
              <a:t>=".2f")</a:t>
            </a:r>
          </a:p>
          <a:p>
            <a:r>
              <a:rPr lang="en-US" dirty="0"/>
              <a:t># </a:t>
            </a:r>
            <a:r>
              <a:rPr lang="en-US" dirty="0" err="1"/>
              <a:t>plt.title</a:t>
            </a:r>
            <a:r>
              <a:rPr lang="en-US" dirty="0"/>
              <a:t>('Correlation Matrix')</a:t>
            </a:r>
          </a:p>
          <a:p>
            <a:r>
              <a:rPr lang="en-US" dirty="0" err="1"/>
              <a:t>plt.suptitle</a:t>
            </a:r>
            <a:r>
              <a:rPr lang="en-US" dirty="0"/>
              <a:t>('Correlation Matrix', y=1.02) </a:t>
            </a:r>
          </a:p>
          <a:p>
            <a:r>
              <a:rPr lang="en-US" dirty="0" err="1"/>
              <a:t>plt.tight_layout</a:t>
            </a:r>
            <a:r>
              <a:rPr lang="en-US" dirty="0"/>
              <a:t>()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r>
              <a:rPr lang="en-US" dirty="0"/>
              <a:t># </a:t>
            </a:r>
            <a:r>
              <a:rPr lang="en-US" dirty="0" err="1"/>
              <a:t>Pairplot</a:t>
            </a:r>
            <a:r>
              <a:rPr lang="en-US" dirty="0"/>
              <a:t> to visualize relationships between numerical variables</a:t>
            </a:r>
          </a:p>
          <a:p>
            <a:r>
              <a:rPr lang="en-US" dirty="0" err="1"/>
              <a:t>sns.pairplot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[['number of bedrooms', 'living area', 'lot area', 'number of floors', 'Price']])</a:t>
            </a:r>
          </a:p>
          <a:p>
            <a:r>
              <a:rPr lang="en-US" dirty="0" err="1"/>
              <a:t>plt.suptitle</a:t>
            </a:r>
            <a:r>
              <a:rPr lang="en-US" dirty="0"/>
              <a:t>('</a:t>
            </a:r>
            <a:r>
              <a:rPr lang="en-US" dirty="0" err="1"/>
              <a:t>Pairplot</a:t>
            </a:r>
            <a:r>
              <a:rPr lang="en-US" dirty="0"/>
              <a:t> of Numerical Variables', y=1.02)  # Adjust the y-coordinate to prevent overlapping</a:t>
            </a:r>
          </a:p>
          <a:p>
            <a:r>
              <a:rPr lang="en-US" dirty="0" err="1"/>
              <a:t>plt.tight_layout</a:t>
            </a:r>
            <a:r>
              <a:rPr lang="en-US" dirty="0"/>
              <a:t>()  # Automatically adjusts subplot parameters for better layout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r>
              <a:rPr lang="en-US" dirty="0"/>
              <a:t># Boxplot to identify patterns and outliers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=(15, 8))</a:t>
            </a:r>
          </a:p>
          <a:p>
            <a:r>
              <a:rPr lang="en-US" dirty="0" err="1"/>
              <a:t>sns.boxplot</a:t>
            </a:r>
            <a:r>
              <a:rPr lang="en-US" dirty="0"/>
              <a:t>(x='number of bedrooms', y='Price', data=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r>
              <a:rPr lang="en-US" dirty="0" err="1"/>
              <a:t>plt.title</a:t>
            </a:r>
            <a:r>
              <a:rPr lang="en-US" dirty="0"/>
              <a:t>('Boxplot of Price by Number of Bedrooms')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3887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datetime import datetime</a:t>
            </a:r>
          </a:p>
          <a:p>
            <a:r>
              <a:rPr lang="en-US" dirty="0"/>
              <a:t># from math import radians, sin, cos, sqrt, atan2</a:t>
            </a:r>
          </a:p>
          <a:p>
            <a:r>
              <a:rPr lang="en-US" dirty="0"/>
              <a:t># Current year</a:t>
            </a:r>
          </a:p>
          <a:p>
            <a:r>
              <a:rPr lang="en-US" dirty="0" err="1"/>
              <a:t>current_year</a:t>
            </a:r>
            <a:r>
              <a:rPr lang="en-US" dirty="0"/>
              <a:t> = </a:t>
            </a:r>
            <a:r>
              <a:rPr lang="en-US" dirty="0" err="1"/>
              <a:t>datetime.now</a:t>
            </a:r>
            <a:r>
              <a:rPr lang="en-US" dirty="0"/>
              <a:t>().year</a:t>
            </a:r>
          </a:p>
          <a:p>
            <a:r>
              <a:rPr lang="en-US" dirty="0"/>
              <a:t># Age of Property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age_of_property</a:t>
            </a:r>
            <a:r>
              <a:rPr lang="en-US" dirty="0"/>
              <a:t>'] = </a:t>
            </a:r>
            <a:r>
              <a:rPr lang="en-US" dirty="0" err="1"/>
              <a:t>current_year</a:t>
            </a:r>
            <a:r>
              <a:rPr lang="en-US" dirty="0"/>
              <a:t> - </a:t>
            </a:r>
            <a:r>
              <a:rPr lang="en-US" dirty="0" err="1"/>
              <a:t>df</a:t>
            </a:r>
            <a:r>
              <a:rPr lang="en-US" dirty="0"/>
              <a:t>['Built Year']</a:t>
            </a:r>
          </a:p>
          <a:p>
            <a:r>
              <a:rPr lang="en-US" dirty="0"/>
              <a:t># Total Square Footage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total_sqft</a:t>
            </a:r>
            <a:r>
              <a:rPr lang="en-US" dirty="0"/>
              <a:t>'] = </a:t>
            </a:r>
            <a:r>
              <a:rPr lang="en-US" dirty="0" err="1"/>
              <a:t>df</a:t>
            </a:r>
            <a:r>
              <a:rPr lang="en-US" dirty="0"/>
              <a:t>['living area'] + </a:t>
            </a:r>
            <a:r>
              <a:rPr lang="en-US" dirty="0" err="1"/>
              <a:t>df</a:t>
            </a:r>
            <a:r>
              <a:rPr lang="en-US" dirty="0"/>
              <a:t>['lot area']</a:t>
            </a:r>
          </a:p>
          <a:p>
            <a:r>
              <a:rPr lang="en-US" dirty="0"/>
              <a:t># Renovation Age</a:t>
            </a:r>
          </a:p>
          <a:p>
            <a:r>
              <a:rPr lang="en-US" dirty="0"/>
              <a:t># Calculate age of renovation, substituting Built Year if Renovation Year is 0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age_of_renovation</a:t>
            </a:r>
            <a:r>
              <a:rPr lang="en-US" dirty="0"/>
              <a:t>'] = </a:t>
            </a:r>
            <a:r>
              <a:rPr lang="en-US" dirty="0" err="1"/>
              <a:t>current_year</a:t>
            </a:r>
            <a:r>
              <a:rPr lang="en-US" dirty="0"/>
              <a:t> - </a:t>
            </a:r>
            <a:r>
              <a:rPr lang="en-US" dirty="0" err="1"/>
              <a:t>df.apply</a:t>
            </a:r>
            <a:r>
              <a:rPr lang="en-US" dirty="0"/>
              <a:t>(lambda row: row['Renovation Year'] if row['Renovation Year'] != 0 else row['Built Year'], axis=1)</a:t>
            </a:r>
          </a:p>
          <a:p>
            <a:r>
              <a:rPr lang="en-US" dirty="0"/>
              <a:t># Quality of Location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quality_of_location</a:t>
            </a:r>
            <a:r>
              <a:rPr lang="en-US" dirty="0"/>
              <a:t>'] = </a:t>
            </a:r>
            <a:r>
              <a:rPr lang="en-US" dirty="0" err="1"/>
              <a:t>df</a:t>
            </a:r>
            <a:r>
              <a:rPr lang="en-US" dirty="0"/>
              <a:t>['grade of the house'] + </a:t>
            </a:r>
            <a:r>
              <a:rPr lang="en-US" dirty="0" err="1"/>
              <a:t>df</a:t>
            </a:r>
            <a:r>
              <a:rPr lang="en-US" dirty="0"/>
              <a:t>['waterfront present']</a:t>
            </a:r>
          </a:p>
          <a:p>
            <a:r>
              <a:rPr lang="en-US" dirty="0"/>
              <a:t># Basement Ratio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basement_ratio</a:t>
            </a:r>
            <a:r>
              <a:rPr lang="en-US" dirty="0"/>
              <a:t>'] = </a:t>
            </a:r>
            <a:r>
              <a:rPr lang="en-US" dirty="0" err="1"/>
              <a:t>df</a:t>
            </a:r>
            <a:r>
              <a:rPr lang="en-US" dirty="0"/>
              <a:t>['Area of the basement'] / </a:t>
            </a:r>
            <a:r>
              <a:rPr lang="en-US" dirty="0" err="1"/>
              <a:t>df</a:t>
            </a:r>
            <a:r>
              <a:rPr lang="en-US" dirty="0"/>
              <a:t>['Area of the house(excluding basement)']</a:t>
            </a:r>
          </a:p>
          <a:p>
            <a:r>
              <a:rPr lang="en-US" dirty="0"/>
              <a:t># Floor Area Ratio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floor_area_ratio</a:t>
            </a:r>
            <a:r>
              <a:rPr lang="en-US" dirty="0"/>
              <a:t>'] = </a:t>
            </a:r>
            <a:r>
              <a:rPr lang="en-US" dirty="0" err="1"/>
              <a:t>df</a:t>
            </a:r>
            <a:r>
              <a:rPr lang="en-US" dirty="0"/>
              <a:t>['living area'] / </a:t>
            </a:r>
            <a:r>
              <a:rPr lang="en-US" dirty="0" err="1"/>
              <a:t>df</a:t>
            </a:r>
            <a:r>
              <a:rPr lang="en-US" dirty="0"/>
              <a:t>['lot area']</a:t>
            </a:r>
          </a:p>
          <a:p>
            <a:r>
              <a:rPr lang="en-US" dirty="0"/>
              <a:t># Display the updated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df.head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294656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correlation_matrix</a:t>
            </a:r>
            <a:r>
              <a:rPr lang="en-US" dirty="0"/>
              <a:t> = </a:t>
            </a:r>
            <a:r>
              <a:rPr lang="en-US" dirty="0" err="1"/>
              <a:t>df.corr</a:t>
            </a:r>
            <a:r>
              <a:rPr lang="en-US" dirty="0"/>
              <a:t>()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=(24, 18))  # Adjusted figure size</a:t>
            </a:r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correlation_matrix</a:t>
            </a:r>
            <a:r>
              <a:rPr lang="en-US" dirty="0"/>
              <a:t>, </a:t>
            </a:r>
            <a:r>
              <a:rPr lang="en-US" dirty="0" err="1"/>
              <a:t>annot</a:t>
            </a:r>
            <a:r>
              <a:rPr lang="en-US" dirty="0"/>
              <a:t>=True, </a:t>
            </a:r>
            <a:r>
              <a:rPr lang="en-US" dirty="0" err="1"/>
              <a:t>cmap</a:t>
            </a:r>
            <a:r>
              <a:rPr lang="en-US" dirty="0"/>
              <a:t>='</a:t>
            </a:r>
            <a:r>
              <a:rPr lang="en-US" dirty="0" err="1"/>
              <a:t>coolwarm</a:t>
            </a:r>
            <a:r>
              <a:rPr lang="en-US" dirty="0"/>
              <a:t>', </a:t>
            </a:r>
            <a:r>
              <a:rPr lang="en-US" dirty="0" err="1"/>
              <a:t>fmt</a:t>
            </a:r>
            <a:r>
              <a:rPr lang="en-US" dirty="0"/>
              <a:t>=".2f")</a:t>
            </a:r>
          </a:p>
          <a:p>
            <a:r>
              <a:rPr lang="en-US" dirty="0" err="1"/>
              <a:t>plt.suptitle</a:t>
            </a:r>
            <a:r>
              <a:rPr lang="en-US" dirty="0"/>
              <a:t>('Correlation Matrix', y=0.95)  # Adjusted y position of the title</a:t>
            </a:r>
          </a:p>
          <a:p>
            <a:r>
              <a:rPr lang="en-US" dirty="0" err="1"/>
              <a:t>plt.tight_layout</a:t>
            </a:r>
            <a:r>
              <a:rPr lang="en-US" dirty="0"/>
              <a:t>()  # Adjust layout to prevent overlapping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r>
              <a:rPr lang="en-US" dirty="0"/>
              <a:t># Convert 'number of bathrooms' and 'number of floors' to integers</a:t>
            </a:r>
          </a:p>
          <a:p>
            <a:r>
              <a:rPr lang="en-US" dirty="0" err="1"/>
              <a:t>df</a:t>
            </a:r>
            <a:r>
              <a:rPr lang="en-US" dirty="0"/>
              <a:t>['number of bathrooms'] = </a:t>
            </a:r>
            <a:r>
              <a:rPr lang="en-US" dirty="0" err="1"/>
              <a:t>df</a:t>
            </a:r>
            <a:r>
              <a:rPr lang="en-US" dirty="0"/>
              <a:t>['number of bathrooms'].</a:t>
            </a:r>
            <a:r>
              <a:rPr lang="en-US" dirty="0" err="1"/>
              <a:t>astype</a:t>
            </a:r>
            <a:r>
              <a:rPr lang="en-US" dirty="0"/>
              <a:t>(int)</a:t>
            </a:r>
          </a:p>
          <a:p>
            <a:r>
              <a:rPr lang="en-US" dirty="0" err="1"/>
              <a:t>df</a:t>
            </a:r>
            <a:r>
              <a:rPr lang="en-US" dirty="0"/>
              <a:t>['number of floors'] = </a:t>
            </a:r>
            <a:r>
              <a:rPr lang="en-US" dirty="0" err="1"/>
              <a:t>df</a:t>
            </a:r>
            <a:r>
              <a:rPr lang="en-US" dirty="0"/>
              <a:t>['number of floors'].</a:t>
            </a:r>
            <a:r>
              <a:rPr lang="en-US" dirty="0" err="1"/>
              <a:t>astype</a:t>
            </a:r>
            <a:r>
              <a:rPr lang="en-US" dirty="0"/>
              <a:t>(int)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floor_area_ratio</a:t>
            </a:r>
            <a:r>
              <a:rPr lang="en-US" dirty="0"/>
              <a:t>']=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floor_area_ratio</a:t>
            </a:r>
            <a:r>
              <a:rPr lang="en-US" dirty="0"/>
              <a:t>'].</a:t>
            </a:r>
            <a:r>
              <a:rPr lang="en-US" dirty="0" err="1"/>
              <a:t>astype</a:t>
            </a:r>
            <a:r>
              <a:rPr lang="en-US" dirty="0"/>
              <a:t>(int)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basement_ratio</a:t>
            </a:r>
            <a:r>
              <a:rPr lang="en-US" dirty="0"/>
              <a:t>']=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basement_ratio</a:t>
            </a:r>
            <a:r>
              <a:rPr lang="en-US" dirty="0"/>
              <a:t>'].</a:t>
            </a:r>
            <a:r>
              <a:rPr lang="en-US" dirty="0" err="1"/>
              <a:t>astype</a:t>
            </a:r>
            <a:r>
              <a:rPr lang="en-US" dirty="0"/>
              <a:t>(int)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age_of_renovation</a:t>
            </a:r>
            <a:r>
              <a:rPr lang="en-US" dirty="0"/>
              <a:t>']=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age_of_renovation</a:t>
            </a:r>
            <a:r>
              <a:rPr lang="en-US" dirty="0"/>
              <a:t>'].</a:t>
            </a:r>
            <a:r>
              <a:rPr lang="en-US" dirty="0" err="1"/>
              <a:t>astype</a:t>
            </a:r>
            <a:r>
              <a:rPr lang="en-US" dirty="0"/>
              <a:t>(int)</a:t>
            </a:r>
          </a:p>
          <a:p>
            <a:r>
              <a:rPr lang="en-US" dirty="0"/>
              <a:t>df.info()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2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Calculate the correlation matrix</a:t>
            </a:r>
          </a:p>
          <a:p>
            <a:r>
              <a:rPr lang="en-US" dirty="0" err="1"/>
              <a:t>correlation_matrix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[['number of bedrooms', 'number of bathrooms', 'living area', 'lot area', </a:t>
            </a:r>
          </a:p>
          <a:p>
            <a:r>
              <a:rPr lang="en-US" dirty="0"/>
              <a:t>                         'number of floors', 'waterfront present', 'number of views', </a:t>
            </a:r>
          </a:p>
          <a:p>
            <a:r>
              <a:rPr lang="en-US" dirty="0"/>
              <a:t>                         'condition of the house', 'grade of the house', </a:t>
            </a:r>
          </a:p>
          <a:p>
            <a:r>
              <a:rPr lang="en-US" dirty="0"/>
              <a:t>                         'Area of the house(excluding basement)', 'Area of the basement', </a:t>
            </a:r>
          </a:p>
          <a:p>
            <a:r>
              <a:rPr lang="en-US" dirty="0"/>
              <a:t>                         'Built Year', 'Renovation Year', 'Postal Code', '</a:t>
            </a:r>
            <a:r>
              <a:rPr lang="en-US" dirty="0" err="1"/>
              <a:t>Lattitude</a:t>
            </a:r>
            <a:r>
              <a:rPr lang="en-US" dirty="0"/>
              <a:t>', 'Longitude', </a:t>
            </a:r>
          </a:p>
          <a:p>
            <a:r>
              <a:rPr lang="en-US" dirty="0"/>
              <a:t>                         '</a:t>
            </a:r>
            <a:r>
              <a:rPr lang="en-US" dirty="0" err="1"/>
              <a:t>living_area_renov</a:t>
            </a:r>
            <a:r>
              <a:rPr lang="en-US" dirty="0"/>
              <a:t>', '</a:t>
            </a:r>
            <a:r>
              <a:rPr lang="en-US" dirty="0" err="1"/>
              <a:t>lot_area_renov</a:t>
            </a:r>
            <a:r>
              <a:rPr lang="en-US" dirty="0"/>
              <a:t>', 'Number of schools nearby', </a:t>
            </a:r>
          </a:p>
          <a:p>
            <a:r>
              <a:rPr lang="en-US" dirty="0"/>
              <a:t>                         'Distance from the airport', '</a:t>
            </a:r>
            <a:r>
              <a:rPr lang="en-US" dirty="0" err="1"/>
              <a:t>age_of_property</a:t>
            </a:r>
            <a:r>
              <a:rPr lang="en-US" dirty="0"/>
              <a:t>', '</a:t>
            </a:r>
            <a:r>
              <a:rPr lang="en-US" dirty="0" err="1"/>
              <a:t>total_sqft</a:t>
            </a:r>
            <a:r>
              <a:rPr lang="en-US" dirty="0"/>
              <a:t>', </a:t>
            </a:r>
          </a:p>
          <a:p>
            <a:r>
              <a:rPr lang="en-US" dirty="0"/>
              <a:t>                         '</a:t>
            </a:r>
            <a:r>
              <a:rPr lang="en-US" dirty="0" err="1"/>
              <a:t>age_of_renovation</a:t>
            </a:r>
            <a:r>
              <a:rPr lang="en-US" dirty="0"/>
              <a:t>', '</a:t>
            </a:r>
            <a:r>
              <a:rPr lang="en-US" dirty="0" err="1"/>
              <a:t>quality_of_location</a:t>
            </a:r>
            <a:r>
              <a:rPr lang="en-US" dirty="0"/>
              <a:t>', '</a:t>
            </a:r>
            <a:r>
              <a:rPr lang="en-US" dirty="0" err="1"/>
              <a:t>basement_ratio</a:t>
            </a:r>
            <a:r>
              <a:rPr lang="en-US" dirty="0"/>
              <a:t>', </a:t>
            </a:r>
          </a:p>
          <a:p>
            <a:r>
              <a:rPr lang="en-US" dirty="0"/>
              <a:t>                         '</a:t>
            </a:r>
            <a:r>
              <a:rPr lang="en-US" dirty="0" err="1"/>
              <a:t>floor_area_ratio</a:t>
            </a:r>
            <a:r>
              <a:rPr lang="en-US" dirty="0"/>
              <a:t>', 'Price']].</a:t>
            </a:r>
            <a:r>
              <a:rPr lang="en-US" dirty="0" err="1"/>
              <a:t>corr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Display the correlation matrix</a:t>
            </a:r>
          </a:p>
          <a:p>
            <a:r>
              <a:rPr lang="en-US" dirty="0"/>
              <a:t>print(</a:t>
            </a:r>
            <a:r>
              <a:rPr lang="en-US" dirty="0" err="1"/>
              <a:t>correlation_matrix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Filter the correlation values with respect to the target variable (Price)</a:t>
            </a:r>
          </a:p>
          <a:p>
            <a:r>
              <a:rPr lang="en-US" dirty="0" err="1"/>
              <a:t>price_correlation</a:t>
            </a:r>
            <a:r>
              <a:rPr lang="en-US" dirty="0"/>
              <a:t> = </a:t>
            </a:r>
            <a:r>
              <a:rPr lang="en-US" dirty="0" err="1"/>
              <a:t>correlation_matrix</a:t>
            </a:r>
            <a:r>
              <a:rPr lang="en-US" dirty="0"/>
              <a:t>['Price'].</a:t>
            </a:r>
            <a:r>
              <a:rPr lang="en-US" dirty="0" err="1"/>
              <a:t>sort_values</a:t>
            </a:r>
            <a:r>
              <a:rPr lang="en-US" dirty="0"/>
              <a:t>(ascending=False)</a:t>
            </a:r>
          </a:p>
          <a:p>
            <a:endParaRPr lang="en-US" dirty="0"/>
          </a:p>
          <a:p>
            <a:r>
              <a:rPr lang="en-US" dirty="0"/>
              <a:t># Display the correlation values</a:t>
            </a:r>
          </a:p>
          <a:p>
            <a:r>
              <a:rPr lang="en-US" dirty="0"/>
              <a:t>print(</a:t>
            </a:r>
            <a:r>
              <a:rPr lang="en-US" dirty="0" err="1"/>
              <a:t>price_correlation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026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df.drop</a:t>
            </a:r>
            <a:r>
              <a:rPr lang="en-US" dirty="0"/>
              <a:t>(columns=['id', 'Date'])</a:t>
            </a:r>
          </a:p>
          <a:p>
            <a:endParaRPr lang="en-US" dirty="0"/>
          </a:p>
          <a:p>
            <a:r>
              <a:rPr lang="en-US" dirty="0"/>
              <a:t># Print the first few rows to verify the changes</a:t>
            </a:r>
          </a:p>
          <a:p>
            <a:r>
              <a:rPr lang="en-US" dirty="0"/>
              <a:t>print(</a:t>
            </a:r>
            <a:r>
              <a:rPr lang="en-US" dirty="0" err="1"/>
              <a:t>df.head</a:t>
            </a:r>
            <a:r>
              <a:rPr lang="en-US" dirty="0"/>
              <a:t>())</a:t>
            </a:r>
          </a:p>
          <a:p>
            <a:r>
              <a:rPr lang="en-US" dirty="0" err="1"/>
              <a:t>df.head</a:t>
            </a:r>
            <a:r>
              <a:rPr lang="en-US" dirty="0"/>
              <a:t>()</a:t>
            </a:r>
          </a:p>
          <a:p>
            <a:r>
              <a:rPr lang="en-US" dirty="0"/>
              <a:t>#redunant attribute checking on full dataset column for removing unnecessary columns.</a:t>
            </a:r>
          </a:p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Compute the correlation matrix for the entire dataset</a:t>
            </a:r>
          </a:p>
          <a:p>
            <a:r>
              <a:rPr lang="en-US" dirty="0" err="1"/>
              <a:t>correlation_matrix</a:t>
            </a:r>
            <a:r>
              <a:rPr lang="en-US" dirty="0"/>
              <a:t> = </a:t>
            </a:r>
            <a:r>
              <a:rPr lang="en-US" dirty="0" err="1"/>
              <a:t>df.corr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Set the size of the figure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=(28, 36))</a:t>
            </a:r>
          </a:p>
          <a:p>
            <a:endParaRPr lang="en-US" dirty="0"/>
          </a:p>
          <a:p>
            <a:r>
              <a:rPr lang="en-US" dirty="0"/>
              <a:t># Create the heatmap with annotations and a colormap</a:t>
            </a:r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correlation_matrix</a:t>
            </a:r>
            <a:r>
              <a:rPr lang="en-US" dirty="0"/>
              <a:t>, </a:t>
            </a:r>
            <a:r>
              <a:rPr lang="en-US" dirty="0" err="1"/>
              <a:t>annot</a:t>
            </a:r>
            <a:r>
              <a:rPr lang="en-US" dirty="0"/>
              <a:t>=True, </a:t>
            </a:r>
            <a:r>
              <a:rPr lang="en-US" dirty="0" err="1"/>
              <a:t>cmap</a:t>
            </a:r>
            <a:r>
              <a:rPr lang="en-US" dirty="0"/>
              <a:t>=</a:t>
            </a:r>
            <a:r>
              <a:rPr lang="en-US" dirty="0" err="1"/>
              <a:t>plt.cm.CMRmap_r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Show the plot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4177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 correlation(dataset, threshold):</a:t>
            </a:r>
          </a:p>
          <a:p>
            <a:r>
              <a:rPr lang="en-US" dirty="0"/>
              <a:t>    </a:t>
            </a:r>
            <a:r>
              <a:rPr lang="en-US" dirty="0" err="1"/>
              <a:t>col_corr</a:t>
            </a:r>
            <a:r>
              <a:rPr lang="en-US" dirty="0"/>
              <a:t> = set()</a:t>
            </a:r>
          </a:p>
          <a:p>
            <a:r>
              <a:rPr lang="en-US" dirty="0"/>
              <a:t>    </a:t>
            </a:r>
            <a:r>
              <a:rPr lang="en-US" dirty="0" err="1"/>
              <a:t>corr_matrix</a:t>
            </a:r>
            <a:r>
              <a:rPr lang="en-US" dirty="0"/>
              <a:t> = </a:t>
            </a:r>
            <a:r>
              <a:rPr lang="en-US" dirty="0" err="1"/>
              <a:t>dataset.corr</a:t>
            </a:r>
            <a:r>
              <a:rPr lang="en-US" dirty="0"/>
              <a:t>()</a:t>
            </a:r>
          </a:p>
          <a:p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corr_matrix.columns</a:t>
            </a:r>
            <a:r>
              <a:rPr lang="en-US" dirty="0"/>
              <a:t>)):</a:t>
            </a:r>
          </a:p>
          <a:p>
            <a:r>
              <a:rPr lang="en-US" dirty="0"/>
              <a:t>        for j in range(</a:t>
            </a:r>
            <a:r>
              <a:rPr lang="en-US" dirty="0" err="1"/>
              <a:t>i</a:t>
            </a:r>
            <a:r>
              <a:rPr lang="en-US" dirty="0"/>
              <a:t>):</a:t>
            </a:r>
          </a:p>
          <a:p>
            <a:r>
              <a:rPr lang="en-US" dirty="0"/>
              <a:t>              if </a:t>
            </a:r>
            <a:r>
              <a:rPr lang="en-US" dirty="0" err="1"/>
              <a:t>corr_matrix.iloc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 j] &gt; threshold:</a:t>
            </a:r>
          </a:p>
          <a:p>
            <a:r>
              <a:rPr lang="en-US" dirty="0"/>
              <a:t>#             if </a:t>
            </a:r>
            <a:r>
              <a:rPr lang="en-US" dirty="0" err="1"/>
              <a:t>corr_matrix.iloc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 j] &gt; threshold or </a:t>
            </a:r>
            <a:r>
              <a:rPr lang="en-US" dirty="0" err="1"/>
              <a:t>corr_matrix.iloc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 j] &lt; -threshold:</a:t>
            </a:r>
          </a:p>
          <a:p>
            <a:r>
              <a:rPr lang="en-US" dirty="0"/>
              <a:t>                </a:t>
            </a:r>
            <a:r>
              <a:rPr lang="en-US" dirty="0" err="1"/>
              <a:t>colname</a:t>
            </a:r>
            <a:r>
              <a:rPr lang="en-US" dirty="0"/>
              <a:t> = </a:t>
            </a:r>
            <a:r>
              <a:rPr lang="en-US" dirty="0" err="1"/>
              <a:t>corr_matrix.columns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                </a:t>
            </a:r>
            <a:r>
              <a:rPr lang="en-US" dirty="0" err="1"/>
              <a:t>col_corr.add</a:t>
            </a:r>
            <a:r>
              <a:rPr lang="en-US" dirty="0"/>
              <a:t>(</a:t>
            </a:r>
            <a:r>
              <a:rPr lang="en-US" dirty="0" err="1"/>
              <a:t>colname</a:t>
            </a:r>
            <a:r>
              <a:rPr lang="en-US" dirty="0"/>
              <a:t>)</a:t>
            </a:r>
          </a:p>
          <a:p>
            <a:r>
              <a:rPr lang="en-US" dirty="0"/>
              <a:t>    return </a:t>
            </a:r>
            <a:r>
              <a:rPr lang="en-US" dirty="0" err="1"/>
              <a:t>col_corr</a:t>
            </a:r>
            <a:endParaRPr lang="en-US" dirty="0"/>
          </a:p>
          <a:p>
            <a:r>
              <a:rPr lang="en-US" dirty="0" err="1"/>
              <a:t>corr_features</a:t>
            </a:r>
            <a:r>
              <a:rPr lang="en-US" dirty="0"/>
              <a:t>=correlation(df,0.7)</a:t>
            </a:r>
          </a:p>
          <a:p>
            <a:r>
              <a:rPr lang="en-US" dirty="0" err="1"/>
              <a:t>len</a:t>
            </a:r>
            <a:r>
              <a:rPr lang="en-US" dirty="0"/>
              <a:t>(set(</a:t>
            </a:r>
            <a:r>
              <a:rPr lang="en-US" dirty="0" err="1"/>
              <a:t>corr_features</a:t>
            </a:r>
            <a:r>
              <a:rPr lang="en-US" dirty="0"/>
              <a:t>))</a:t>
            </a:r>
          </a:p>
          <a:p>
            <a:r>
              <a:rPr lang="en-US" dirty="0" err="1"/>
              <a:t>corr_features</a:t>
            </a:r>
            <a:endParaRPr lang="en-US" dirty="0"/>
          </a:p>
          <a:p>
            <a:r>
              <a:rPr lang="en-US" dirty="0" err="1"/>
              <a:t>corr_features.discard</a:t>
            </a:r>
            <a:r>
              <a:rPr lang="en-US" dirty="0"/>
              <a:t>('Price')</a:t>
            </a:r>
          </a:p>
          <a:p>
            <a:r>
              <a:rPr lang="en-US" dirty="0" err="1"/>
              <a:t>corr_features</a:t>
            </a:r>
            <a:endParaRPr lang="en-US" dirty="0"/>
          </a:p>
          <a:p>
            <a:r>
              <a:rPr lang="en-US" dirty="0"/>
              <a:t># Drop the correlated features from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df.drop</a:t>
            </a:r>
            <a:r>
              <a:rPr lang="en-US" dirty="0"/>
              <a:t>(</a:t>
            </a:r>
            <a:r>
              <a:rPr lang="en-US" dirty="0" err="1"/>
              <a:t>corr_features,axis</a:t>
            </a:r>
            <a:r>
              <a:rPr lang="en-US" dirty="0"/>
              <a:t>=1)</a:t>
            </a:r>
          </a:p>
          <a:p>
            <a:r>
              <a:rPr lang="en-US" dirty="0"/>
              <a:t># Save the modified </a:t>
            </a:r>
            <a:r>
              <a:rPr lang="en-US" dirty="0" err="1"/>
              <a:t>DataFrame</a:t>
            </a:r>
            <a:r>
              <a:rPr lang="en-US" dirty="0"/>
              <a:t> to a new CSV file</a:t>
            </a:r>
          </a:p>
          <a:p>
            <a:r>
              <a:rPr lang="en-US" dirty="0" err="1"/>
              <a:t>df.to_csv</a:t>
            </a:r>
            <a:r>
              <a:rPr lang="en-US" dirty="0"/>
              <a:t>("modified_dataset.csv", index=False)</a:t>
            </a:r>
          </a:p>
        </p:txBody>
      </p:sp>
    </p:spTree>
    <p:extLst>
      <p:ext uri="{BB962C8B-B14F-4D97-AF65-F5344CB8AC3E}">
        <p14:creationId xmlns:p14="http://schemas.microsoft.com/office/powerpoint/2010/main" val="360399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Load the modified CSV file into a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modified_df</a:t>
            </a:r>
            <a:r>
              <a:rPr lang="en-US" dirty="0"/>
              <a:t> = </a:t>
            </a:r>
            <a:r>
              <a:rPr lang="en-US" dirty="0" err="1"/>
              <a:t>pd.read_csv</a:t>
            </a:r>
            <a:r>
              <a:rPr lang="en-US" dirty="0"/>
              <a:t>("modified_dataset.csv")</a:t>
            </a:r>
          </a:p>
          <a:p>
            <a:r>
              <a:rPr lang="en-US" dirty="0"/>
              <a:t># Display the head of the modified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modified_df.head</a:t>
            </a:r>
            <a:r>
              <a:rPr lang="en-US" dirty="0"/>
              <a:t>()</a:t>
            </a:r>
          </a:p>
          <a:p>
            <a:r>
              <a:rPr lang="en-US" dirty="0" err="1"/>
              <a:t>modified_df</a:t>
            </a:r>
            <a:r>
              <a:rPr lang="en-US" dirty="0"/>
              <a:t> = </a:t>
            </a:r>
            <a:r>
              <a:rPr lang="en-US" dirty="0" err="1"/>
              <a:t>modified_df.drop</a:t>
            </a:r>
            <a:r>
              <a:rPr lang="en-US" dirty="0"/>
              <a:t>(columns=['</a:t>
            </a:r>
            <a:r>
              <a:rPr lang="en-US" dirty="0" err="1"/>
              <a:t>Lattitude</a:t>
            </a:r>
            <a:r>
              <a:rPr lang="en-US" dirty="0"/>
              <a:t>', '</a:t>
            </a:r>
            <a:r>
              <a:rPr lang="en-US" dirty="0" err="1"/>
              <a:t>Longitude','Postal</a:t>
            </a:r>
            <a:r>
              <a:rPr lang="en-US" dirty="0"/>
              <a:t> Code'])</a:t>
            </a:r>
          </a:p>
          <a:p>
            <a:r>
              <a:rPr lang="en-US" dirty="0"/>
              <a:t># Save the modified </a:t>
            </a:r>
            <a:r>
              <a:rPr lang="en-US" dirty="0" err="1"/>
              <a:t>DataFrame</a:t>
            </a:r>
            <a:r>
              <a:rPr lang="en-US" dirty="0"/>
              <a:t> to a new CSV file</a:t>
            </a:r>
          </a:p>
          <a:p>
            <a:r>
              <a:rPr lang="en-US" dirty="0" err="1"/>
              <a:t>modified_df.to_csv</a:t>
            </a:r>
            <a:r>
              <a:rPr lang="en-US" dirty="0"/>
              <a:t>("modified_dataset.csv", index=False)</a:t>
            </a:r>
          </a:p>
          <a:p>
            <a:r>
              <a:rPr lang="en-US" dirty="0" err="1"/>
              <a:t>modified_df.head</a:t>
            </a:r>
            <a:r>
              <a:rPr lang="en-US" dirty="0"/>
              <a:t>()</a:t>
            </a:r>
          </a:p>
          <a:p>
            <a:r>
              <a:rPr lang="en-US" dirty="0"/>
              <a:t># Separate features (X) and target variable (y)</a:t>
            </a:r>
          </a:p>
          <a:p>
            <a:r>
              <a:rPr lang="en-US" dirty="0"/>
              <a:t>X = </a:t>
            </a:r>
            <a:r>
              <a:rPr lang="en-US" dirty="0" err="1"/>
              <a:t>modified_df.drop</a:t>
            </a:r>
            <a:r>
              <a:rPr lang="en-US" dirty="0"/>
              <a:t>('Price', axis=1)</a:t>
            </a:r>
          </a:p>
          <a:p>
            <a:r>
              <a:rPr lang="en-US" dirty="0"/>
              <a:t>y = </a:t>
            </a:r>
            <a:r>
              <a:rPr lang="en-US" dirty="0" err="1"/>
              <a:t>modified_df</a:t>
            </a:r>
            <a:r>
              <a:rPr lang="en-US" dirty="0"/>
              <a:t>['Price’]</a:t>
            </a:r>
          </a:p>
          <a:p>
            <a:r>
              <a:rPr lang="en-US" dirty="0" err="1"/>
              <a:t>modified_df</a:t>
            </a:r>
            <a:r>
              <a:rPr lang="en-US" dirty="0"/>
              <a:t> = </a:t>
            </a:r>
            <a:r>
              <a:rPr lang="en-US" dirty="0" err="1"/>
              <a:t>modified_df.drop</a:t>
            </a:r>
            <a:r>
              <a:rPr lang="en-US" dirty="0"/>
              <a:t>(columns=['Built </a:t>
            </a:r>
            <a:r>
              <a:rPr lang="en-US" dirty="0" err="1"/>
              <a:t>Year','Renovation</a:t>
            </a:r>
            <a:r>
              <a:rPr lang="en-US" dirty="0"/>
              <a:t> </a:t>
            </a:r>
            <a:r>
              <a:rPr lang="en-US" dirty="0" err="1"/>
              <a:t>Year','basement_ratio','Distance</a:t>
            </a:r>
            <a:r>
              <a:rPr lang="en-US" dirty="0"/>
              <a:t> from the </a:t>
            </a:r>
            <a:r>
              <a:rPr lang="en-US" dirty="0" err="1"/>
              <a:t>airport','Number</a:t>
            </a:r>
            <a:r>
              <a:rPr lang="en-US" dirty="0"/>
              <a:t> of schools </a:t>
            </a:r>
            <a:r>
              <a:rPr lang="en-US" dirty="0" err="1"/>
              <a:t>nearby','floor_area_ratio','condition</a:t>
            </a:r>
            <a:r>
              <a:rPr lang="en-US" dirty="0"/>
              <a:t> of the </a:t>
            </a:r>
            <a:r>
              <a:rPr lang="en-US" dirty="0" err="1"/>
              <a:t>house','Area</a:t>
            </a:r>
            <a:r>
              <a:rPr lang="en-US" dirty="0"/>
              <a:t> of the basement'])</a:t>
            </a:r>
          </a:p>
          <a:p>
            <a:r>
              <a:rPr lang="en-US" dirty="0"/>
              <a:t># Save the modified </a:t>
            </a:r>
            <a:r>
              <a:rPr lang="en-US" dirty="0" err="1"/>
              <a:t>DataFrame</a:t>
            </a:r>
            <a:r>
              <a:rPr lang="en-US" dirty="0"/>
              <a:t> to a new CSV file</a:t>
            </a:r>
          </a:p>
          <a:p>
            <a:r>
              <a:rPr lang="en-US" dirty="0" err="1"/>
              <a:t>modified_df.to_csv</a:t>
            </a:r>
            <a:r>
              <a:rPr lang="en-US" dirty="0"/>
              <a:t>("modified_dataset.csv", index=False)</a:t>
            </a:r>
          </a:p>
          <a:p>
            <a:r>
              <a:rPr lang="en-US" dirty="0" err="1"/>
              <a:t>modified_df.head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7067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/>
              <a:t># Split the data into train and test sets</a:t>
            </a:r>
          </a:p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=0.2, </a:t>
            </a:r>
            <a:r>
              <a:rPr lang="en-US" dirty="0" err="1"/>
              <a:t>random_state</a:t>
            </a:r>
            <a:r>
              <a:rPr lang="en-US" dirty="0"/>
              <a:t>=42)</a:t>
            </a:r>
          </a:p>
          <a:p>
            <a:r>
              <a:rPr lang="en-US" dirty="0"/>
              <a:t>from </a:t>
            </a:r>
            <a:r>
              <a:rPr lang="en-US" dirty="0" err="1"/>
              <a:t>sklearn.preprocessing</a:t>
            </a:r>
            <a:r>
              <a:rPr lang="en-US" dirty="0"/>
              <a:t> import </a:t>
            </a:r>
            <a:r>
              <a:rPr lang="en-US" dirty="0" err="1"/>
              <a:t>StandardScaler</a:t>
            </a:r>
            <a:endParaRPr lang="en-US" dirty="0"/>
          </a:p>
          <a:p>
            <a:r>
              <a:rPr lang="en-US" dirty="0"/>
              <a:t># Initialize the scaler for feature</a:t>
            </a:r>
          </a:p>
          <a:p>
            <a:r>
              <a:rPr lang="en-US" dirty="0"/>
              <a:t>scaler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r>
              <a:rPr lang="en-US" dirty="0"/>
              <a:t># Fit the scaler to the training data and transform the training data</a:t>
            </a:r>
          </a:p>
          <a:p>
            <a:r>
              <a:rPr lang="en-US" dirty="0" err="1"/>
              <a:t>X_train_scaled</a:t>
            </a:r>
            <a:r>
              <a:rPr lang="en-US" dirty="0"/>
              <a:t> = </a:t>
            </a:r>
            <a:r>
              <a:rPr lang="en-US" dirty="0" err="1"/>
              <a:t>scaler.fit_transform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r>
              <a:rPr lang="en-US" dirty="0"/>
              <a:t># Transform the testing data using the scaler fitted on the training data</a:t>
            </a:r>
          </a:p>
          <a:p>
            <a:r>
              <a:rPr lang="en-US" dirty="0" err="1"/>
              <a:t>X_test_scaled</a:t>
            </a:r>
            <a:r>
              <a:rPr lang="en-US" dirty="0"/>
              <a:t> = </a:t>
            </a:r>
            <a:r>
              <a:rPr lang="en-US" dirty="0" err="1"/>
              <a:t>scaler.transform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# Initialize the scaler for the target variable</a:t>
            </a:r>
          </a:p>
          <a:p>
            <a:r>
              <a:rPr lang="en-US" dirty="0" err="1"/>
              <a:t>target_scaler</a:t>
            </a:r>
            <a:r>
              <a:rPr lang="en-US" dirty="0"/>
              <a:t>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r>
              <a:rPr lang="en-US" dirty="0"/>
              <a:t># Fit and transform the training target variable</a:t>
            </a:r>
          </a:p>
          <a:p>
            <a:r>
              <a:rPr lang="en-US" dirty="0" err="1"/>
              <a:t>y_train_scaled</a:t>
            </a:r>
            <a:r>
              <a:rPr lang="en-US" dirty="0"/>
              <a:t> = </a:t>
            </a:r>
            <a:r>
              <a:rPr lang="en-US" dirty="0" err="1"/>
              <a:t>target_scaler.fit_transform</a:t>
            </a:r>
            <a:r>
              <a:rPr lang="en-US" dirty="0"/>
              <a:t>(</a:t>
            </a:r>
            <a:r>
              <a:rPr lang="en-US" dirty="0" err="1"/>
              <a:t>y_train.values.reshape</a:t>
            </a:r>
            <a:r>
              <a:rPr lang="en-US" dirty="0"/>
              <a:t>(-1, 1)).flatten()</a:t>
            </a:r>
          </a:p>
          <a:p>
            <a:r>
              <a:rPr lang="en-US" dirty="0"/>
              <a:t># Transform the testing target variable</a:t>
            </a:r>
          </a:p>
          <a:p>
            <a:r>
              <a:rPr lang="en-US" dirty="0" err="1"/>
              <a:t>y_test_scaled</a:t>
            </a:r>
            <a:r>
              <a:rPr lang="en-US" dirty="0"/>
              <a:t> = </a:t>
            </a:r>
            <a:r>
              <a:rPr lang="en-US" dirty="0" err="1"/>
              <a:t>target_scaler.transform</a:t>
            </a:r>
            <a:r>
              <a:rPr lang="en-US" dirty="0"/>
              <a:t>(</a:t>
            </a:r>
            <a:r>
              <a:rPr lang="en-US" dirty="0" err="1"/>
              <a:t>y_test.values.reshape</a:t>
            </a:r>
            <a:r>
              <a:rPr lang="en-US" dirty="0"/>
              <a:t>(-1, 1)).flatten()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71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sklearn.ensemble</a:t>
            </a:r>
            <a:r>
              <a:rPr lang="en-US" dirty="0"/>
              <a:t> import </a:t>
            </a:r>
            <a:r>
              <a:rPr lang="en-US" dirty="0" err="1"/>
              <a:t>RandomForestRegressor</a:t>
            </a:r>
            <a:r>
              <a:rPr lang="en-US" dirty="0"/>
              <a:t>, </a:t>
            </a:r>
            <a:r>
              <a:rPr lang="en-US" dirty="0" err="1"/>
              <a:t>GradientBoostingRegressor</a:t>
            </a:r>
            <a:r>
              <a:rPr lang="en-US" dirty="0"/>
              <a:t>, </a:t>
            </a:r>
            <a:r>
              <a:rPr lang="en-US" dirty="0" err="1"/>
              <a:t>VotingRegressor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SVR</a:t>
            </a:r>
          </a:p>
          <a:p>
            <a:r>
              <a:rPr lang="en-US" dirty="0"/>
              <a:t>from </a:t>
            </a:r>
            <a:r>
              <a:rPr lang="en-US" dirty="0" err="1"/>
              <a:t>sklearn.linear_model</a:t>
            </a:r>
            <a:r>
              <a:rPr lang="en-US" dirty="0"/>
              <a:t> import </a:t>
            </a:r>
            <a:r>
              <a:rPr lang="en-US" dirty="0" err="1"/>
              <a:t>LinearRegression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xgboost</a:t>
            </a:r>
            <a:r>
              <a:rPr lang="en-US" dirty="0"/>
              <a:t> import </a:t>
            </a:r>
            <a:r>
              <a:rPr lang="en-US" dirty="0" err="1"/>
              <a:t>XGBRegressor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mean_squared_error</a:t>
            </a:r>
            <a:r>
              <a:rPr lang="en-US" dirty="0"/>
              <a:t>, </a:t>
            </a:r>
            <a:r>
              <a:rPr lang="en-US" dirty="0" err="1"/>
              <a:t>mean_absolute_error</a:t>
            </a:r>
            <a:r>
              <a:rPr lang="en-US" dirty="0"/>
              <a:t>, r2_score</a:t>
            </a:r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GridSearchCV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sklearn.ensemble</a:t>
            </a:r>
            <a:r>
              <a:rPr lang="en-US" dirty="0"/>
              <a:t> import </a:t>
            </a:r>
            <a:r>
              <a:rPr lang="en-US" dirty="0" err="1"/>
              <a:t>RandomForestRegressor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xgboost</a:t>
            </a:r>
            <a:r>
              <a:rPr lang="en-US" dirty="0"/>
              <a:t> import </a:t>
            </a:r>
            <a:r>
              <a:rPr lang="en-US" dirty="0" err="1"/>
              <a:t>XGBRegressor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mean_squared_error</a:t>
            </a:r>
            <a:r>
              <a:rPr lang="en-US" dirty="0"/>
              <a:t>, </a:t>
            </a:r>
            <a:r>
              <a:rPr lang="en-US" dirty="0" err="1"/>
              <a:t>mean_absolute_error</a:t>
            </a:r>
            <a:r>
              <a:rPr lang="en-US" dirty="0"/>
              <a:t>, r2_score</a:t>
            </a:r>
          </a:p>
          <a:p>
            <a:endParaRPr lang="en-US" dirty="0"/>
          </a:p>
          <a:p>
            <a:r>
              <a:rPr lang="en-US" dirty="0"/>
              <a:t># Define individual base models</a:t>
            </a:r>
          </a:p>
          <a:p>
            <a:r>
              <a:rPr lang="en-US" dirty="0" err="1"/>
              <a:t>random_forest_model</a:t>
            </a:r>
            <a:r>
              <a:rPr lang="en-US" dirty="0"/>
              <a:t> = </a:t>
            </a:r>
            <a:r>
              <a:rPr lang="en-US" dirty="0" err="1"/>
              <a:t>RandomForestRegressor</a:t>
            </a:r>
            <a:r>
              <a:rPr lang="en-US" dirty="0"/>
              <a:t>()</a:t>
            </a:r>
          </a:p>
          <a:p>
            <a:r>
              <a:rPr lang="en-US" dirty="0" err="1"/>
              <a:t>xgboost_model</a:t>
            </a:r>
            <a:r>
              <a:rPr lang="en-US" dirty="0"/>
              <a:t> = </a:t>
            </a:r>
            <a:r>
              <a:rPr lang="en-US" dirty="0" err="1"/>
              <a:t>XGBRegressor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Train individual base models</a:t>
            </a:r>
          </a:p>
          <a:p>
            <a:r>
              <a:rPr lang="en-US" dirty="0" err="1"/>
              <a:t>random_forest_model.fit</a:t>
            </a:r>
            <a:r>
              <a:rPr lang="en-US" dirty="0"/>
              <a:t>(</a:t>
            </a:r>
            <a:r>
              <a:rPr lang="en-US" dirty="0" err="1"/>
              <a:t>X_train_scaled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 err="1"/>
              <a:t>xgboost_model.fit</a:t>
            </a:r>
            <a:r>
              <a:rPr lang="en-US" dirty="0"/>
              <a:t>(</a:t>
            </a:r>
            <a:r>
              <a:rPr lang="en-US" dirty="0" err="1"/>
              <a:t>X_train_scaled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6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622551"/>
            <a:ext cx="3602736" cy="3558793"/>
          </a:xfrm>
        </p:spPr>
        <p:txBody>
          <a:bodyPr/>
          <a:lstStyle/>
          <a:p>
            <a:r>
              <a:rPr lang="en-US" sz="2000" dirty="0"/>
              <a:t>Problem definition</a:t>
            </a:r>
            <a:endParaRPr lang="en-US" dirty="0"/>
          </a:p>
          <a:p>
            <a:r>
              <a:rPr lang="en-US" dirty="0"/>
              <a:t>About Dataset</a:t>
            </a:r>
          </a:p>
          <a:p>
            <a:r>
              <a:rPr lang="en-US" dirty="0"/>
              <a:t>Methodol0gy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Output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Pipette diffusing dyes in flasks">
            <a:extLst>
              <a:ext uri="{FF2B5EF4-FFF2-40B4-BE49-F238E27FC236}">
                <a16:creationId xmlns:a16="http://schemas.microsoft.com/office/drawing/2014/main" id="{9DA934D8-2609-4227-78DF-CF8F07A2F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" b="79"/>
          <a:stretch/>
        </p:blipFill>
        <p:spPr/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Make predictions using individual base models</a:t>
            </a:r>
          </a:p>
          <a:p>
            <a:r>
              <a:rPr lang="en-US" dirty="0" err="1"/>
              <a:t>y_pred_rf</a:t>
            </a:r>
            <a:r>
              <a:rPr lang="en-US" dirty="0"/>
              <a:t> = </a:t>
            </a:r>
            <a:r>
              <a:rPr lang="en-US" dirty="0" err="1"/>
              <a:t>random_forest_model.predict</a:t>
            </a:r>
            <a:r>
              <a:rPr lang="en-US" dirty="0"/>
              <a:t>(</a:t>
            </a:r>
            <a:r>
              <a:rPr lang="en-US" dirty="0" err="1"/>
              <a:t>X_test_scaled</a:t>
            </a:r>
            <a:r>
              <a:rPr lang="en-US" dirty="0"/>
              <a:t>)</a:t>
            </a:r>
          </a:p>
          <a:p>
            <a:r>
              <a:rPr lang="en-US" dirty="0" err="1"/>
              <a:t>y_pred_xgb</a:t>
            </a:r>
            <a:r>
              <a:rPr lang="en-US" dirty="0"/>
              <a:t> = </a:t>
            </a:r>
            <a:r>
              <a:rPr lang="en-US" dirty="0" err="1"/>
              <a:t>xgboost_model.predict</a:t>
            </a:r>
            <a:r>
              <a:rPr lang="en-US" dirty="0"/>
              <a:t>(</a:t>
            </a:r>
            <a:r>
              <a:rPr lang="en-US" dirty="0" err="1"/>
              <a:t>X_test_scaled</a:t>
            </a:r>
            <a:r>
              <a:rPr lang="en-US" dirty="0"/>
              <a:t>)</a:t>
            </a:r>
          </a:p>
          <a:p>
            <a:r>
              <a:rPr lang="en-US" dirty="0" err="1"/>
              <a:t>y_pred_rf</a:t>
            </a:r>
            <a:endParaRPr lang="en-US" dirty="0"/>
          </a:p>
          <a:p>
            <a:r>
              <a:rPr lang="en-US" dirty="0" err="1"/>
              <a:t>y_pred_xgb</a:t>
            </a:r>
            <a:endParaRPr lang="en-US" dirty="0"/>
          </a:p>
          <a:p>
            <a:r>
              <a:rPr lang="en-US" dirty="0"/>
              <a:t># Evaluate Random Forest model</a:t>
            </a:r>
          </a:p>
          <a:p>
            <a:r>
              <a:rPr lang="en-US" dirty="0"/>
              <a:t>r2_rf = r2_score(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y_pred_rf</a:t>
            </a:r>
            <a:r>
              <a:rPr lang="en-US" dirty="0"/>
              <a:t>)</a:t>
            </a:r>
          </a:p>
          <a:p>
            <a:r>
              <a:rPr lang="en-US" dirty="0"/>
              <a:t># Evaluate XGBoost model</a:t>
            </a:r>
          </a:p>
          <a:p>
            <a:r>
              <a:rPr lang="en-US" dirty="0"/>
              <a:t>r2_xgb = r2_score(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y_pred_xgb</a:t>
            </a:r>
            <a:r>
              <a:rPr lang="en-US" dirty="0"/>
              <a:t>)</a:t>
            </a:r>
          </a:p>
          <a:p>
            <a:r>
              <a:rPr lang="en-US" dirty="0"/>
              <a:t>print("Random Forest Model:")</a:t>
            </a:r>
          </a:p>
          <a:p>
            <a:r>
              <a:rPr lang="en-US" dirty="0"/>
              <a:t>print("R-squared:", r2_rf)</a:t>
            </a:r>
          </a:p>
          <a:p>
            <a:r>
              <a:rPr lang="en-US" dirty="0"/>
              <a:t>print("\</a:t>
            </a:r>
            <a:r>
              <a:rPr lang="en-US" dirty="0" err="1"/>
              <a:t>nXGBoost</a:t>
            </a:r>
            <a:r>
              <a:rPr lang="en-US" dirty="0"/>
              <a:t> Model:")</a:t>
            </a:r>
          </a:p>
          <a:p>
            <a:r>
              <a:rPr lang="en-US" dirty="0"/>
              <a:t>print("R-squared:", r2_xgb)</a:t>
            </a:r>
          </a:p>
          <a:p>
            <a:r>
              <a:rPr lang="en-US" dirty="0"/>
              <a:t># Combine predictions using averaging</a:t>
            </a:r>
          </a:p>
          <a:p>
            <a:r>
              <a:rPr lang="en-US" dirty="0" err="1"/>
              <a:t>ensemble_predictions</a:t>
            </a:r>
            <a:r>
              <a:rPr lang="en-US" dirty="0"/>
              <a:t> = (</a:t>
            </a:r>
            <a:r>
              <a:rPr lang="en-US" dirty="0" err="1"/>
              <a:t>y_pred_rf</a:t>
            </a:r>
            <a:r>
              <a:rPr lang="en-US" dirty="0"/>
              <a:t> + </a:t>
            </a:r>
            <a:r>
              <a:rPr lang="en-US" dirty="0" err="1"/>
              <a:t>y_pred_xgb</a:t>
            </a:r>
            <a:r>
              <a:rPr lang="en-US" dirty="0"/>
              <a:t>) / 2</a:t>
            </a:r>
          </a:p>
          <a:p>
            <a:r>
              <a:rPr lang="en-US" dirty="0"/>
              <a:t># Evaluate ensemble model</a:t>
            </a:r>
          </a:p>
          <a:p>
            <a:r>
              <a:rPr lang="en-US" dirty="0"/>
              <a:t>r2 = r2_score(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ensemble_predictions</a:t>
            </a:r>
            <a:r>
              <a:rPr lang="en-US" dirty="0"/>
              <a:t>)</a:t>
            </a:r>
          </a:p>
          <a:p>
            <a:r>
              <a:rPr lang="en-US" dirty="0"/>
              <a:t>print("R-squared:", r2)</a:t>
            </a:r>
          </a:p>
        </p:txBody>
      </p:sp>
    </p:spTree>
    <p:extLst>
      <p:ext uri="{BB962C8B-B14F-4D97-AF65-F5344CB8AC3E}">
        <p14:creationId xmlns:p14="http://schemas.microsoft.com/office/powerpoint/2010/main" val="173389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!pip install </a:t>
            </a:r>
            <a:r>
              <a:rPr lang="en-US" dirty="0" err="1"/>
              <a:t>catboost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sklearn.ensemble</a:t>
            </a:r>
            <a:r>
              <a:rPr lang="en-US" dirty="0"/>
              <a:t> import </a:t>
            </a:r>
            <a:r>
              <a:rPr lang="en-US" dirty="0" err="1"/>
              <a:t>RandomForestRegressor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xgboost</a:t>
            </a:r>
            <a:r>
              <a:rPr lang="en-US" dirty="0"/>
              <a:t> import </a:t>
            </a:r>
            <a:r>
              <a:rPr lang="en-US" dirty="0" err="1"/>
              <a:t>XGBRegressor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catboost</a:t>
            </a:r>
            <a:r>
              <a:rPr lang="en-US" dirty="0"/>
              <a:t> import </a:t>
            </a:r>
            <a:r>
              <a:rPr lang="en-US" dirty="0" err="1"/>
              <a:t>CatBoostRegressor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mean_squared_error</a:t>
            </a:r>
            <a:r>
              <a:rPr lang="en-US" dirty="0"/>
              <a:t>, </a:t>
            </a:r>
            <a:r>
              <a:rPr lang="en-US" dirty="0" err="1"/>
              <a:t>mean_absolute_error</a:t>
            </a:r>
            <a:r>
              <a:rPr lang="en-US" dirty="0"/>
              <a:t>, r2_score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Define individual base models</a:t>
            </a:r>
          </a:p>
          <a:p>
            <a:r>
              <a:rPr lang="en-US" dirty="0"/>
              <a:t># </a:t>
            </a:r>
            <a:r>
              <a:rPr lang="en-US" dirty="0" err="1"/>
              <a:t>random_forest_model</a:t>
            </a:r>
            <a:r>
              <a:rPr lang="en-US" dirty="0"/>
              <a:t> = </a:t>
            </a:r>
            <a:r>
              <a:rPr lang="en-US" dirty="0" err="1"/>
              <a:t>RandomForestRegressor</a:t>
            </a:r>
            <a:r>
              <a:rPr lang="en-US" dirty="0"/>
              <a:t>()</a:t>
            </a:r>
          </a:p>
          <a:p>
            <a:r>
              <a:rPr lang="en-US" dirty="0" err="1"/>
              <a:t>xgboost_model</a:t>
            </a:r>
            <a:r>
              <a:rPr lang="en-US" dirty="0"/>
              <a:t> = </a:t>
            </a:r>
            <a:r>
              <a:rPr lang="en-US" dirty="0" err="1"/>
              <a:t>XGBRegressor</a:t>
            </a:r>
            <a:r>
              <a:rPr lang="en-US" dirty="0"/>
              <a:t>()</a:t>
            </a:r>
          </a:p>
          <a:p>
            <a:r>
              <a:rPr lang="en-US" dirty="0" err="1"/>
              <a:t>catboost_model</a:t>
            </a:r>
            <a:r>
              <a:rPr lang="en-US" dirty="0"/>
              <a:t> = </a:t>
            </a:r>
            <a:r>
              <a:rPr lang="en-US" dirty="0" err="1"/>
              <a:t>CatBoostRegressor</a:t>
            </a:r>
            <a:r>
              <a:rPr lang="en-US" dirty="0"/>
              <a:t>(verbose=0)</a:t>
            </a:r>
          </a:p>
          <a:p>
            <a:endParaRPr lang="en-US" dirty="0"/>
          </a:p>
          <a:p>
            <a:r>
              <a:rPr lang="en-US" dirty="0"/>
              <a:t># Train individual base models</a:t>
            </a:r>
          </a:p>
          <a:p>
            <a:r>
              <a:rPr lang="en-US" dirty="0" err="1"/>
              <a:t>random_forest_model.fit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 err="1"/>
              <a:t>xgboost_model.fit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 err="1"/>
              <a:t>catboost_model.fit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7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Make predictions using individual base models</a:t>
            </a:r>
          </a:p>
          <a:p>
            <a:r>
              <a:rPr lang="en-US" dirty="0" err="1"/>
              <a:t>y_pred_rf</a:t>
            </a:r>
            <a:r>
              <a:rPr lang="en-US" dirty="0"/>
              <a:t> = </a:t>
            </a:r>
            <a:r>
              <a:rPr lang="en-US" dirty="0" err="1"/>
              <a:t>random_forest_model.predict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 err="1"/>
              <a:t>y_pred_xgb</a:t>
            </a:r>
            <a:r>
              <a:rPr lang="en-US" dirty="0"/>
              <a:t> = </a:t>
            </a:r>
            <a:r>
              <a:rPr lang="en-US" dirty="0" err="1"/>
              <a:t>xgboost_model.predict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 err="1"/>
              <a:t>y_pred_cb</a:t>
            </a:r>
            <a:r>
              <a:rPr lang="en-US" dirty="0"/>
              <a:t> = </a:t>
            </a:r>
            <a:r>
              <a:rPr lang="en-US" dirty="0" err="1"/>
              <a:t>catboost_model.predict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r_cb</a:t>
            </a:r>
            <a:r>
              <a:rPr lang="en-US" dirty="0"/>
              <a:t>=r2_score(</a:t>
            </a:r>
            <a:r>
              <a:rPr lang="en-US" dirty="0" err="1"/>
              <a:t>y_test,y_pred_cb</a:t>
            </a:r>
            <a:r>
              <a:rPr lang="en-US" dirty="0"/>
              <a:t>)</a:t>
            </a:r>
          </a:p>
          <a:p>
            <a:r>
              <a:rPr lang="en-US" dirty="0"/>
              <a:t>print("</a:t>
            </a:r>
            <a:r>
              <a:rPr lang="en-US" dirty="0" err="1"/>
              <a:t>catboost</a:t>
            </a:r>
            <a:r>
              <a:rPr lang="en-US" dirty="0"/>
              <a:t>:")</a:t>
            </a:r>
          </a:p>
          <a:p>
            <a:r>
              <a:rPr lang="en-US" dirty="0"/>
              <a:t>print("R-Squared: ",</a:t>
            </a:r>
            <a:r>
              <a:rPr lang="en-US" dirty="0" err="1"/>
              <a:t>r_cb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Combine predictions using averaging</a:t>
            </a:r>
          </a:p>
          <a:p>
            <a:r>
              <a:rPr lang="en-US" dirty="0" err="1"/>
              <a:t>ensemble_predictions</a:t>
            </a:r>
            <a:r>
              <a:rPr lang="en-US" dirty="0"/>
              <a:t> = (</a:t>
            </a:r>
            <a:r>
              <a:rPr lang="en-US" dirty="0" err="1"/>
              <a:t>y_pred_rf</a:t>
            </a:r>
            <a:r>
              <a:rPr lang="en-US" dirty="0"/>
              <a:t> + </a:t>
            </a:r>
            <a:r>
              <a:rPr lang="en-US" dirty="0" err="1"/>
              <a:t>y_pred_xgb</a:t>
            </a:r>
            <a:r>
              <a:rPr lang="en-US" dirty="0"/>
              <a:t> + </a:t>
            </a:r>
            <a:r>
              <a:rPr lang="en-US" dirty="0" err="1"/>
              <a:t>y_pred_cb</a:t>
            </a:r>
            <a:r>
              <a:rPr lang="en-US" dirty="0"/>
              <a:t>) / 3</a:t>
            </a:r>
          </a:p>
          <a:p>
            <a:endParaRPr lang="en-US" dirty="0"/>
          </a:p>
          <a:p>
            <a:r>
              <a:rPr lang="en-US" dirty="0"/>
              <a:t># Evaluate ensemble model</a:t>
            </a:r>
          </a:p>
          <a:p>
            <a:r>
              <a:rPr lang="en-US" dirty="0"/>
              <a:t>r2 = r2_score(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ensemble_predictions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print("Ensemble Model:")</a:t>
            </a:r>
          </a:p>
          <a:p>
            <a:r>
              <a:rPr lang="en-US" dirty="0"/>
              <a:t>print("R-squared:", r2)</a:t>
            </a:r>
          </a:p>
        </p:txBody>
      </p:sp>
    </p:spTree>
    <p:extLst>
      <p:ext uri="{BB962C8B-B14F-4D97-AF65-F5344CB8AC3E}">
        <p14:creationId xmlns:p14="http://schemas.microsoft.com/office/powerpoint/2010/main" val="299239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sklearn.ensemble</a:t>
            </a:r>
            <a:r>
              <a:rPr lang="en-US" dirty="0"/>
              <a:t> import </a:t>
            </a:r>
            <a:r>
              <a:rPr lang="en-US" dirty="0" err="1"/>
              <a:t>RandomForestRegressor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xgboost</a:t>
            </a:r>
            <a:r>
              <a:rPr lang="en-US" dirty="0"/>
              <a:t> import </a:t>
            </a:r>
            <a:r>
              <a:rPr lang="en-US" dirty="0" err="1"/>
              <a:t>XGBRegressor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catboost</a:t>
            </a:r>
            <a:r>
              <a:rPr lang="en-US" dirty="0"/>
              <a:t> import </a:t>
            </a:r>
            <a:r>
              <a:rPr lang="en-US" dirty="0" err="1"/>
              <a:t>CatBoostRegressor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mean_squared_error</a:t>
            </a:r>
            <a:r>
              <a:rPr lang="en-US" dirty="0"/>
              <a:t>, </a:t>
            </a:r>
            <a:r>
              <a:rPr lang="en-US" dirty="0" err="1"/>
              <a:t>mean_absolute_error</a:t>
            </a:r>
            <a:r>
              <a:rPr lang="en-US" dirty="0"/>
              <a:t>, r2_score</a:t>
            </a:r>
          </a:p>
          <a:p>
            <a:r>
              <a:rPr lang="en-US" dirty="0"/>
              <a:t># Define individual base models</a:t>
            </a:r>
          </a:p>
          <a:p>
            <a:r>
              <a:rPr lang="en-US" dirty="0" err="1"/>
              <a:t>random_forest_model</a:t>
            </a:r>
            <a:r>
              <a:rPr lang="en-US" dirty="0"/>
              <a:t> = </a:t>
            </a:r>
            <a:r>
              <a:rPr lang="en-US" dirty="0" err="1"/>
              <a:t>RandomForestRegressor</a:t>
            </a:r>
            <a:r>
              <a:rPr lang="en-US" dirty="0"/>
              <a:t>()</a:t>
            </a:r>
          </a:p>
          <a:p>
            <a:r>
              <a:rPr lang="en-US" dirty="0" err="1"/>
              <a:t>xgboost_model</a:t>
            </a:r>
            <a:r>
              <a:rPr lang="en-US" dirty="0"/>
              <a:t> = </a:t>
            </a:r>
            <a:r>
              <a:rPr lang="en-US" dirty="0" err="1"/>
              <a:t>XGBRegressor</a:t>
            </a:r>
            <a:r>
              <a:rPr lang="en-US" dirty="0"/>
              <a:t>()</a:t>
            </a:r>
          </a:p>
          <a:p>
            <a:r>
              <a:rPr lang="en-US" dirty="0" err="1"/>
              <a:t>catboost_model</a:t>
            </a:r>
            <a:r>
              <a:rPr lang="en-US" dirty="0"/>
              <a:t> = </a:t>
            </a:r>
            <a:r>
              <a:rPr lang="en-US" dirty="0" err="1"/>
              <a:t>CatBoostRegressor</a:t>
            </a:r>
            <a:r>
              <a:rPr lang="en-US" dirty="0"/>
              <a:t>(verbose=0)</a:t>
            </a:r>
          </a:p>
          <a:p>
            <a:r>
              <a:rPr lang="en-US" dirty="0"/>
              <a:t># Train individual base models</a:t>
            </a:r>
          </a:p>
          <a:p>
            <a:r>
              <a:rPr lang="en-US" dirty="0" err="1"/>
              <a:t>random_forest_model.fit</a:t>
            </a:r>
            <a:r>
              <a:rPr lang="en-US" dirty="0"/>
              <a:t>(</a:t>
            </a:r>
            <a:r>
              <a:rPr lang="en-US" dirty="0" err="1"/>
              <a:t>X_train_scaled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 err="1"/>
              <a:t>xgboost_model.fit</a:t>
            </a:r>
            <a:r>
              <a:rPr lang="en-US" dirty="0"/>
              <a:t>(</a:t>
            </a:r>
            <a:r>
              <a:rPr lang="en-US" dirty="0" err="1"/>
              <a:t>X_train_scaled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 err="1"/>
              <a:t>catboost_model.fit</a:t>
            </a:r>
            <a:r>
              <a:rPr lang="en-US" dirty="0"/>
              <a:t>(</a:t>
            </a:r>
            <a:r>
              <a:rPr lang="en-US" dirty="0" err="1"/>
              <a:t>X_train_scaled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# Make predictions using individual base models</a:t>
            </a:r>
          </a:p>
          <a:p>
            <a:r>
              <a:rPr lang="en-US" dirty="0" err="1"/>
              <a:t>y_pred_rf</a:t>
            </a:r>
            <a:r>
              <a:rPr lang="en-US" dirty="0"/>
              <a:t> = </a:t>
            </a:r>
            <a:r>
              <a:rPr lang="en-US" dirty="0" err="1"/>
              <a:t>random_forest_model.predict</a:t>
            </a:r>
            <a:r>
              <a:rPr lang="en-US" dirty="0"/>
              <a:t>(</a:t>
            </a:r>
            <a:r>
              <a:rPr lang="en-US" dirty="0" err="1"/>
              <a:t>X_test_scaled</a:t>
            </a:r>
            <a:r>
              <a:rPr lang="en-US" dirty="0"/>
              <a:t>)</a:t>
            </a:r>
          </a:p>
          <a:p>
            <a:r>
              <a:rPr lang="en-US" dirty="0" err="1"/>
              <a:t>y_pred_xgb</a:t>
            </a:r>
            <a:r>
              <a:rPr lang="en-US" dirty="0"/>
              <a:t> = </a:t>
            </a:r>
            <a:r>
              <a:rPr lang="en-US" dirty="0" err="1"/>
              <a:t>xgboost_model.predict</a:t>
            </a:r>
            <a:r>
              <a:rPr lang="en-US" dirty="0"/>
              <a:t>(</a:t>
            </a:r>
            <a:r>
              <a:rPr lang="en-US" dirty="0" err="1"/>
              <a:t>X_test_scaled</a:t>
            </a:r>
            <a:r>
              <a:rPr lang="en-US" dirty="0"/>
              <a:t>)</a:t>
            </a:r>
          </a:p>
          <a:p>
            <a:r>
              <a:rPr lang="en-US" dirty="0" err="1"/>
              <a:t>y_pred_cb</a:t>
            </a:r>
            <a:r>
              <a:rPr lang="en-US" dirty="0"/>
              <a:t> = </a:t>
            </a:r>
            <a:r>
              <a:rPr lang="en-US" dirty="0" err="1"/>
              <a:t>catboost_model.predict</a:t>
            </a:r>
            <a:r>
              <a:rPr lang="en-US" dirty="0"/>
              <a:t>(</a:t>
            </a:r>
            <a:r>
              <a:rPr lang="en-US" dirty="0" err="1"/>
              <a:t>X_test_scaled</a:t>
            </a:r>
            <a:r>
              <a:rPr lang="en-US" dirty="0"/>
              <a:t>)</a:t>
            </a:r>
          </a:p>
          <a:p>
            <a:r>
              <a:rPr lang="en-US" dirty="0"/>
              <a:t>r2_xg=r2_score(</a:t>
            </a:r>
            <a:r>
              <a:rPr lang="en-US" dirty="0" err="1"/>
              <a:t>y_test,y_pred_xgb</a:t>
            </a:r>
            <a:r>
              <a:rPr lang="en-US" dirty="0"/>
              <a:t>)</a:t>
            </a:r>
          </a:p>
          <a:p>
            <a:r>
              <a:rPr lang="en-US" dirty="0"/>
              <a:t>print("</a:t>
            </a:r>
            <a:r>
              <a:rPr lang="en-US" dirty="0" err="1"/>
              <a:t>xgboost</a:t>
            </a:r>
            <a:r>
              <a:rPr lang="en-US" dirty="0"/>
              <a:t> Model:")</a:t>
            </a:r>
          </a:p>
          <a:p>
            <a:r>
              <a:rPr lang="en-US" dirty="0"/>
              <a:t>print("R-squared:", r2_xg)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3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Combine predictions using averaging</a:t>
            </a:r>
          </a:p>
          <a:p>
            <a:r>
              <a:rPr lang="en-US" dirty="0" err="1"/>
              <a:t>ensemble_predictions</a:t>
            </a:r>
            <a:r>
              <a:rPr lang="en-US" dirty="0"/>
              <a:t> = (</a:t>
            </a:r>
            <a:r>
              <a:rPr lang="en-US" dirty="0" err="1"/>
              <a:t>y_pred_rf</a:t>
            </a:r>
            <a:r>
              <a:rPr lang="en-US" dirty="0"/>
              <a:t> + </a:t>
            </a:r>
            <a:r>
              <a:rPr lang="en-US" dirty="0" err="1"/>
              <a:t>y_pred_xgb</a:t>
            </a:r>
            <a:r>
              <a:rPr lang="en-US" dirty="0"/>
              <a:t> + </a:t>
            </a:r>
            <a:r>
              <a:rPr lang="en-US" dirty="0" err="1"/>
              <a:t>y_pred_cb</a:t>
            </a:r>
            <a:r>
              <a:rPr lang="en-US" dirty="0"/>
              <a:t>) / 3</a:t>
            </a:r>
          </a:p>
          <a:p>
            <a:r>
              <a:rPr lang="en-US" dirty="0"/>
              <a:t># Evaluate ensemble model</a:t>
            </a:r>
          </a:p>
          <a:p>
            <a:r>
              <a:rPr lang="en-US" dirty="0"/>
              <a:t>r2 = r2_score(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ensemble_predictions</a:t>
            </a:r>
            <a:r>
              <a:rPr lang="en-US" dirty="0"/>
              <a:t>)</a:t>
            </a:r>
          </a:p>
          <a:p>
            <a:r>
              <a:rPr lang="en-US" dirty="0"/>
              <a:t>print("Ensemble Model:")</a:t>
            </a:r>
          </a:p>
          <a:p>
            <a:r>
              <a:rPr lang="en-US" dirty="0"/>
              <a:t>print("R-squared:", r2)</a:t>
            </a:r>
          </a:p>
          <a:p>
            <a:r>
              <a:rPr lang="en-US" dirty="0"/>
              <a:t># Define a threshold (e.g., mean of the target variable)</a:t>
            </a:r>
          </a:p>
          <a:p>
            <a:r>
              <a:rPr lang="en-US" dirty="0"/>
              <a:t>threshold = </a:t>
            </a:r>
            <a:r>
              <a:rPr lang="en-US" dirty="0" err="1"/>
              <a:t>y_train.mean</a:t>
            </a:r>
            <a:r>
              <a:rPr lang="en-US" dirty="0"/>
              <a:t>()</a:t>
            </a:r>
          </a:p>
          <a:p>
            <a:r>
              <a:rPr lang="en-US" dirty="0"/>
              <a:t># Classify predictions</a:t>
            </a:r>
          </a:p>
          <a:p>
            <a:r>
              <a:rPr lang="en-US" dirty="0" err="1"/>
              <a:t>predicted_classes</a:t>
            </a:r>
            <a:r>
              <a:rPr lang="en-US" dirty="0"/>
              <a:t> = (</a:t>
            </a:r>
            <a:r>
              <a:rPr lang="en-US" dirty="0" err="1"/>
              <a:t>ensemble_predictions</a:t>
            </a:r>
            <a:r>
              <a:rPr lang="en-US" dirty="0"/>
              <a:t> &gt; threshold).</a:t>
            </a:r>
            <a:r>
              <a:rPr lang="en-US" dirty="0" err="1"/>
              <a:t>astype</a:t>
            </a:r>
            <a:r>
              <a:rPr lang="en-US" dirty="0"/>
              <a:t>(int)</a:t>
            </a:r>
          </a:p>
          <a:p>
            <a:r>
              <a:rPr lang="en-US" dirty="0" err="1"/>
              <a:t>actual_classes</a:t>
            </a:r>
            <a:r>
              <a:rPr lang="en-US" dirty="0"/>
              <a:t> = (</a:t>
            </a:r>
            <a:r>
              <a:rPr lang="en-US" dirty="0" err="1"/>
              <a:t>y_test</a:t>
            </a:r>
            <a:r>
              <a:rPr lang="en-US" dirty="0"/>
              <a:t> &gt; threshold).</a:t>
            </a:r>
            <a:r>
              <a:rPr lang="en-US" dirty="0" err="1"/>
              <a:t>astype</a:t>
            </a:r>
            <a:r>
              <a:rPr lang="en-US" dirty="0"/>
              <a:t>(int)</a:t>
            </a:r>
          </a:p>
          <a:p>
            <a:r>
              <a:rPr lang="en-US" dirty="0"/>
              <a:t># Calculate True Positives, False Positives, False Negatives</a:t>
            </a:r>
          </a:p>
          <a:p>
            <a:r>
              <a:rPr lang="en-US" dirty="0" err="1"/>
              <a:t>true_positives</a:t>
            </a:r>
            <a:r>
              <a:rPr lang="en-US" dirty="0"/>
              <a:t> = ((</a:t>
            </a:r>
            <a:r>
              <a:rPr lang="en-US" dirty="0" err="1"/>
              <a:t>predicted_classes</a:t>
            </a:r>
            <a:r>
              <a:rPr lang="en-US" dirty="0"/>
              <a:t> == 1) &amp; (</a:t>
            </a:r>
            <a:r>
              <a:rPr lang="en-US" dirty="0" err="1"/>
              <a:t>actual_classes</a:t>
            </a:r>
            <a:r>
              <a:rPr lang="en-US" dirty="0"/>
              <a:t> == 1)).sum()</a:t>
            </a:r>
          </a:p>
          <a:p>
            <a:r>
              <a:rPr lang="en-US" dirty="0" err="1"/>
              <a:t>false_positives</a:t>
            </a:r>
            <a:r>
              <a:rPr lang="en-US" dirty="0"/>
              <a:t> = ((</a:t>
            </a:r>
            <a:r>
              <a:rPr lang="en-US" dirty="0" err="1"/>
              <a:t>predicted_classes</a:t>
            </a:r>
            <a:r>
              <a:rPr lang="en-US" dirty="0"/>
              <a:t> == 1) &amp; (</a:t>
            </a:r>
            <a:r>
              <a:rPr lang="en-US" dirty="0" err="1"/>
              <a:t>actual_classes</a:t>
            </a:r>
            <a:r>
              <a:rPr lang="en-US" dirty="0"/>
              <a:t> == 0)).sum()</a:t>
            </a:r>
          </a:p>
          <a:p>
            <a:r>
              <a:rPr lang="en-US" dirty="0" err="1"/>
              <a:t>false_negatives</a:t>
            </a:r>
            <a:r>
              <a:rPr lang="en-US" dirty="0"/>
              <a:t> = ((</a:t>
            </a:r>
            <a:r>
              <a:rPr lang="en-US" dirty="0" err="1"/>
              <a:t>predicted_classes</a:t>
            </a:r>
            <a:r>
              <a:rPr lang="en-US" dirty="0"/>
              <a:t> == 0) &amp; (</a:t>
            </a:r>
            <a:r>
              <a:rPr lang="en-US" dirty="0" err="1"/>
              <a:t>actual_classes</a:t>
            </a:r>
            <a:r>
              <a:rPr lang="en-US" dirty="0"/>
              <a:t> == 1)).sum()</a:t>
            </a:r>
          </a:p>
          <a:p>
            <a:r>
              <a:rPr lang="en-US" dirty="0"/>
              <a:t># Calculate precision and recall</a:t>
            </a:r>
          </a:p>
          <a:p>
            <a:r>
              <a:rPr lang="en-US" dirty="0"/>
              <a:t>precision = </a:t>
            </a:r>
            <a:r>
              <a:rPr lang="en-US" dirty="0" err="1"/>
              <a:t>true_positives</a:t>
            </a:r>
            <a:r>
              <a:rPr lang="en-US" dirty="0"/>
              <a:t> / (</a:t>
            </a:r>
            <a:r>
              <a:rPr lang="en-US" dirty="0" err="1"/>
              <a:t>true_positives</a:t>
            </a:r>
            <a:r>
              <a:rPr lang="en-US" dirty="0"/>
              <a:t> + </a:t>
            </a:r>
            <a:r>
              <a:rPr lang="en-US" dirty="0" err="1"/>
              <a:t>false_positives</a:t>
            </a:r>
            <a:r>
              <a:rPr lang="en-US" dirty="0"/>
              <a:t>)</a:t>
            </a:r>
          </a:p>
          <a:p>
            <a:r>
              <a:rPr lang="en-US" dirty="0"/>
              <a:t>recall = </a:t>
            </a:r>
            <a:r>
              <a:rPr lang="en-US" dirty="0" err="1"/>
              <a:t>true_positives</a:t>
            </a:r>
            <a:r>
              <a:rPr lang="en-US" dirty="0"/>
              <a:t> / (</a:t>
            </a:r>
            <a:r>
              <a:rPr lang="en-US" dirty="0" err="1"/>
              <a:t>true_positives</a:t>
            </a:r>
            <a:r>
              <a:rPr lang="en-US" dirty="0"/>
              <a:t> + </a:t>
            </a:r>
            <a:r>
              <a:rPr lang="en-US" dirty="0" err="1"/>
              <a:t>false_negatives</a:t>
            </a:r>
            <a:r>
              <a:rPr lang="en-US" dirty="0"/>
              <a:t>)</a:t>
            </a:r>
          </a:p>
          <a:p>
            <a:r>
              <a:rPr lang="en-US" dirty="0"/>
              <a:t>print("Precision:", precision)</a:t>
            </a:r>
          </a:p>
          <a:p>
            <a:r>
              <a:rPr lang="en-US" dirty="0"/>
              <a:t>print("Recall:", recall)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1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pickle</a:t>
            </a:r>
          </a:p>
          <a:p>
            <a:r>
              <a:rPr lang="en-US" dirty="0"/>
              <a:t>from </a:t>
            </a:r>
            <a:r>
              <a:rPr lang="en-US" dirty="0" err="1"/>
              <a:t>sklearn.ensemble</a:t>
            </a:r>
            <a:r>
              <a:rPr lang="en-US" dirty="0"/>
              <a:t> import </a:t>
            </a:r>
            <a:r>
              <a:rPr lang="en-US" dirty="0" err="1"/>
              <a:t>RandomForestRegressor</a:t>
            </a:r>
            <a:r>
              <a:rPr lang="en-US" dirty="0"/>
              <a:t>, </a:t>
            </a:r>
            <a:r>
              <a:rPr lang="en-US" dirty="0" err="1"/>
              <a:t>GradientBoostingRegressor</a:t>
            </a:r>
            <a:r>
              <a:rPr lang="en-US" dirty="0"/>
              <a:t>, </a:t>
            </a:r>
            <a:r>
              <a:rPr lang="en-US" dirty="0" err="1"/>
              <a:t>VotingRegressor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SVR</a:t>
            </a:r>
          </a:p>
          <a:p>
            <a:r>
              <a:rPr lang="en-US" dirty="0"/>
              <a:t>from </a:t>
            </a:r>
            <a:r>
              <a:rPr lang="en-US" dirty="0" err="1"/>
              <a:t>sklearn.linear_model</a:t>
            </a:r>
            <a:r>
              <a:rPr lang="en-US" dirty="0"/>
              <a:t> import </a:t>
            </a:r>
            <a:r>
              <a:rPr lang="en-US" dirty="0" err="1"/>
              <a:t>LinearRegression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xgboost</a:t>
            </a:r>
            <a:r>
              <a:rPr lang="en-US" dirty="0"/>
              <a:t> import </a:t>
            </a:r>
            <a:r>
              <a:rPr lang="en-US" dirty="0" err="1"/>
              <a:t>XGBRegressor</a:t>
            </a:r>
            <a:r>
              <a:rPr lang="en-US" dirty="0"/>
              <a:t>  </a:t>
            </a:r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r2_score</a:t>
            </a:r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Define individual base models</a:t>
            </a:r>
          </a:p>
          <a:p>
            <a:r>
              <a:rPr lang="en-US" dirty="0"/>
              <a:t>models = {</a:t>
            </a:r>
          </a:p>
          <a:p>
            <a:r>
              <a:rPr lang="en-US" dirty="0"/>
              <a:t>    'Random Forest': </a:t>
            </a:r>
            <a:r>
              <a:rPr lang="en-US" dirty="0" err="1"/>
              <a:t>RandomForestRegressor</a:t>
            </a:r>
            <a:r>
              <a:rPr lang="en-US" dirty="0"/>
              <a:t>(),</a:t>
            </a:r>
          </a:p>
          <a:p>
            <a:r>
              <a:rPr lang="en-US" dirty="0"/>
              <a:t>    'XGBoost': </a:t>
            </a:r>
            <a:r>
              <a:rPr lang="en-US" dirty="0" err="1"/>
              <a:t>XGBRegressor</a:t>
            </a:r>
            <a:r>
              <a:rPr lang="en-US" dirty="0"/>
              <a:t>(),</a:t>
            </a:r>
          </a:p>
          <a:p>
            <a:r>
              <a:rPr lang="en-US" dirty="0"/>
              <a:t>    'CatBoost': </a:t>
            </a:r>
            <a:r>
              <a:rPr lang="en-US" dirty="0" err="1"/>
              <a:t>CatBoostRegressor</a:t>
            </a:r>
            <a:r>
              <a:rPr lang="en-US" dirty="0"/>
              <a:t>(verbose=0)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 Train individual base models and compute R-squared scores</a:t>
            </a:r>
          </a:p>
          <a:p>
            <a:r>
              <a:rPr lang="en-US" dirty="0"/>
              <a:t>r2_scores = {}</a:t>
            </a:r>
          </a:p>
          <a:p>
            <a:r>
              <a:rPr lang="en-US" dirty="0"/>
              <a:t>for </a:t>
            </a:r>
            <a:r>
              <a:rPr lang="en-US" dirty="0" err="1"/>
              <a:t>model_name</a:t>
            </a:r>
            <a:r>
              <a:rPr lang="en-US" dirty="0"/>
              <a:t>, model in </a:t>
            </a:r>
            <a:r>
              <a:rPr lang="en-US" dirty="0" err="1"/>
              <a:t>models.items</a:t>
            </a:r>
            <a:r>
              <a:rPr lang="en-US" dirty="0"/>
              <a:t>():</a:t>
            </a:r>
          </a:p>
          <a:p>
            <a:r>
              <a:rPr lang="en-US" dirty="0"/>
              <a:t>    </a:t>
            </a: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print("R-squared:", r2_scores[</a:t>
            </a:r>
            <a:r>
              <a:rPr lang="en-US" dirty="0" err="1"/>
              <a:t>best_model_name</a:t>
            </a:r>
            <a:r>
              <a:rPr lang="en-US" dirty="0"/>
              <a:t>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0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print("R-squared:", r2_scores[</a:t>
            </a:r>
            <a:r>
              <a:rPr lang="en-US" dirty="0" err="1"/>
              <a:t>best_model_name</a:t>
            </a:r>
            <a:r>
              <a:rPr lang="en-US" dirty="0"/>
              <a:t>])</a:t>
            </a:r>
          </a:p>
          <a:p>
            <a:r>
              <a:rPr lang="en-US" dirty="0"/>
              <a:t>r2_scores[</a:t>
            </a:r>
            <a:r>
              <a:rPr lang="en-US" dirty="0" err="1"/>
              <a:t>model_name</a:t>
            </a:r>
            <a:r>
              <a:rPr lang="en-US" dirty="0"/>
              <a:t>] = r2_score(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y_pred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Evaluate ensemble model and compute its R-squared score</a:t>
            </a:r>
          </a:p>
          <a:p>
            <a:r>
              <a:rPr lang="en-US" dirty="0" err="1"/>
              <a:t>y_pred_rf</a:t>
            </a:r>
            <a:r>
              <a:rPr lang="en-US" dirty="0"/>
              <a:t> = </a:t>
            </a:r>
            <a:r>
              <a:rPr lang="en-US" dirty="0" err="1"/>
              <a:t>random_forest_model.predict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 err="1"/>
              <a:t>y_pred_xgb</a:t>
            </a:r>
            <a:r>
              <a:rPr lang="en-US" dirty="0"/>
              <a:t> = </a:t>
            </a:r>
            <a:r>
              <a:rPr lang="en-US" dirty="0" err="1"/>
              <a:t>xgboost_model.predict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 err="1"/>
              <a:t>y_pred_cb</a:t>
            </a:r>
            <a:r>
              <a:rPr lang="en-US" dirty="0"/>
              <a:t> = </a:t>
            </a:r>
            <a:r>
              <a:rPr lang="en-US" dirty="0" err="1"/>
              <a:t>catboost_model.predict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 err="1"/>
              <a:t>ensemble_predictions</a:t>
            </a:r>
            <a:r>
              <a:rPr lang="en-US" dirty="0"/>
              <a:t> = (</a:t>
            </a:r>
            <a:r>
              <a:rPr lang="en-US" dirty="0" err="1"/>
              <a:t>y_pred_rf</a:t>
            </a:r>
            <a:r>
              <a:rPr lang="en-US" dirty="0"/>
              <a:t> + </a:t>
            </a:r>
            <a:r>
              <a:rPr lang="en-US" dirty="0" err="1"/>
              <a:t>y_pred_xgb</a:t>
            </a:r>
            <a:r>
              <a:rPr lang="en-US" dirty="0"/>
              <a:t> + </a:t>
            </a:r>
            <a:r>
              <a:rPr lang="en-US" dirty="0" err="1"/>
              <a:t>y_pred_cb</a:t>
            </a:r>
            <a:r>
              <a:rPr lang="en-US" dirty="0"/>
              <a:t>) / 3</a:t>
            </a:r>
          </a:p>
          <a:p>
            <a:r>
              <a:rPr lang="en-US" dirty="0"/>
              <a:t>ensemble_r2 = r2_score(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ensemble_predictions</a:t>
            </a:r>
            <a:r>
              <a:rPr lang="en-US" dirty="0"/>
              <a:t>)</a:t>
            </a:r>
          </a:p>
          <a:p>
            <a:r>
              <a:rPr lang="en-US" dirty="0"/>
              <a:t>r2_scores['Ensemble'] = ensemble_r2</a:t>
            </a:r>
          </a:p>
          <a:p>
            <a:endParaRPr lang="en-US" dirty="0"/>
          </a:p>
          <a:p>
            <a:r>
              <a:rPr lang="en-US" dirty="0"/>
              <a:t># Select the model with the highest R-squared score</a:t>
            </a:r>
          </a:p>
          <a:p>
            <a:r>
              <a:rPr lang="en-US" dirty="0" err="1"/>
              <a:t>best_model_name</a:t>
            </a:r>
            <a:r>
              <a:rPr lang="en-US" dirty="0"/>
              <a:t> = max(r2_scores, key=r2_scores.get)</a:t>
            </a:r>
          </a:p>
          <a:p>
            <a:endParaRPr lang="en-US" dirty="0"/>
          </a:p>
          <a:p>
            <a:r>
              <a:rPr lang="en-US" dirty="0"/>
              <a:t># If the best model is the ensemble, we need to define it separately</a:t>
            </a:r>
          </a:p>
          <a:p>
            <a:r>
              <a:rPr lang="en-US" dirty="0"/>
              <a:t>if </a:t>
            </a:r>
            <a:r>
              <a:rPr lang="en-US" dirty="0" err="1"/>
              <a:t>best_model_name</a:t>
            </a:r>
            <a:r>
              <a:rPr lang="en-US" dirty="0"/>
              <a:t> == 'Ensemble':</a:t>
            </a:r>
          </a:p>
          <a:p>
            <a:r>
              <a:rPr lang="en-US" dirty="0"/>
              <a:t>    </a:t>
            </a:r>
            <a:r>
              <a:rPr lang="en-US" dirty="0" err="1"/>
              <a:t>best_model</a:t>
            </a:r>
            <a:r>
              <a:rPr lang="en-US" dirty="0"/>
              <a:t> = None  # Or you can define your ensemble model here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</a:t>
            </a:r>
            <a:r>
              <a:rPr lang="en-US" dirty="0" err="1"/>
              <a:t>best_model</a:t>
            </a:r>
            <a:r>
              <a:rPr lang="en-US" dirty="0"/>
              <a:t> = models[</a:t>
            </a:r>
            <a:r>
              <a:rPr lang="en-US" dirty="0" err="1"/>
              <a:t>best_model_name</a:t>
            </a:r>
            <a:r>
              <a:rPr lang="en-US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56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757083" y="1206770"/>
            <a:ext cx="10873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# The Ensemble model is the bagging of </a:t>
            </a:r>
            <a:r>
              <a:rPr lang="en-US" dirty="0" err="1"/>
              <a:t>random_forest+xGradientBoosting+Catboost</a:t>
            </a:r>
            <a:r>
              <a:rPr lang="en-US" dirty="0"/>
              <a:t> Algorithm</a:t>
            </a:r>
          </a:p>
          <a:p>
            <a:r>
              <a:rPr lang="en-US" dirty="0"/>
              <a:t>print("Best Model:", </a:t>
            </a:r>
            <a:r>
              <a:rPr lang="en-US" dirty="0" err="1"/>
              <a:t>best_model_name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Save the selected model as a pickle file</a:t>
            </a:r>
          </a:p>
          <a:p>
            <a:r>
              <a:rPr lang="en-US" dirty="0"/>
              <a:t>with open('</a:t>
            </a:r>
            <a:r>
              <a:rPr lang="en-US" dirty="0" err="1"/>
              <a:t>best_model.pkl</a:t>
            </a:r>
            <a:r>
              <a:rPr lang="en-US" dirty="0"/>
              <a:t>', '</a:t>
            </a:r>
            <a:r>
              <a:rPr lang="en-US" dirty="0" err="1"/>
              <a:t>wb</a:t>
            </a:r>
            <a:r>
              <a:rPr lang="en-US" dirty="0"/>
              <a:t>') as f:</a:t>
            </a:r>
          </a:p>
          <a:p>
            <a:r>
              <a:rPr lang="en-US" dirty="0"/>
              <a:t>    </a:t>
            </a:r>
            <a:r>
              <a:rPr lang="en-US" dirty="0" err="1"/>
              <a:t>pickle.dump</a:t>
            </a:r>
            <a:r>
              <a:rPr lang="en-US" dirty="0"/>
              <a:t>(</a:t>
            </a:r>
            <a:r>
              <a:rPr lang="en-US" dirty="0" err="1"/>
              <a:t>best_model</a:t>
            </a:r>
            <a:r>
              <a:rPr lang="en-US" dirty="0"/>
              <a:t>, f)</a:t>
            </a:r>
          </a:p>
        </p:txBody>
      </p:sp>
    </p:spTree>
    <p:extLst>
      <p:ext uri="{BB962C8B-B14F-4D97-AF65-F5344CB8AC3E}">
        <p14:creationId xmlns:p14="http://schemas.microsoft.com/office/powerpoint/2010/main" val="1997588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75650-9809-AF8C-7FAE-DBB6DB489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794FE-F61F-9943-AB8D-3BAD08CD1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B3BD1-F6DE-1B72-70EA-22C041473054}"/>
              </a:ext>
            </a:extLst>
          </p:cNvPr>
          <p:cNvSpPr txBox="1"/>
          <p:nvPr/>
        </p:nvSpPr>
        <p:spPr>
          <a:xfrm>
            <a:off x="1171074" y="898358"/>
            <a:ext cx="5342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Output</a:t>
            </a:r>
            <a:endParaRPr lang="en-IN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E5D5A-569E-94B7-B64D-D2E699DD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32" y="1870324"/>
            <a:ext cx="10038735" cy="38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2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75650-9809-AF8C-7FAE-DBB6DB489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794FE-F61F-9943-AB8D-3BAD08CD1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3CE47-99DD-44D4-34DC-7BAE0A078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80" y="727588"/>
            <a:ext cx="8985049" cy="517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6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488" y="1546224"/>
            <a:ext cx="7603958" cy="976804"/>
          </a:xfrm>
        </p:spPr>
        <p:txBody>
          <a:bodyPr/>
          <a:lstStyle/>
          <a:p>
            <a:r>
              <a:rPr lang="en-US" sz="3600" dirty="0"/>
              <a:t>Problem definition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6" descr="Pipette over three glass jars">
            <a:extLst>
              <a:ext uri="{FF2B5EF4-FFF2-40B4-BE49-F238E27FC236}">
                <a16:creationId xmlns:a16="http://schemas.microsoft.com/office/drawing/2014/main" id="{7FFC92DA-E590-4A49-8738-10A5D4DBBE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8575" y="1828800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spc="0" dirty="0">
                <a:ea typeface="+mn-lt"/>
                <a:cs typeface="+mn-lt"/>
              </a:rPr>
              <a:t>To design an Machine Learning Algorithm for the accurate prediction of House Price using Random Forest, Support Vector Regression, Boosting algorithm and Ensemble models.</a:t>
            </a:r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75650-9809-AF8C-7FAE-DBB6DB489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794FE-F61F-9943-AB8D-3BAD08CD1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CF027-4F75-C913-3575-BB023647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51" y="1130318"/>
            <a:ext cx="6652416" cy="50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09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75650-9809-AF8C-7FAE-DBB6DB489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794FE-F61F-9943-AB8D-3BAD08CD1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B8478-D55D-C839-9FF6-F8065E85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73" y="800329"/>
            <a:ext cx="4993753" cy="50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4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BC74E6-BD41-12F0-743F-5020D424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647024"/>
            <a:ext cx="10146891" cy="55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18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1F2CA8-DA13-6E4B-E39E-A88500BE3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94764"/>
            <a:ext cx="4572000" cy="2434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77CA4C-BF76-35A1-09A2-F6A3FF7C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91" y="2506950"/>
            <a:ext cx="7352457" cy="866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4DC1CD-3D6B-DAF6-4B4A-BEAE05F0F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93" y="3572929"/>
            <a:ext cx="5499530" cy="29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49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F3E6AB-481E-2F87-7A94-B245C06C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1" y="625060"/>
            <a:ext cx="7454973" cy="809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8B6D9-D012-2D8C-1611-7AF9EDCE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22" y="1571784"/>
            <a:ext cx="5469078" cy="3233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E342F7-F13A-29C0-6361-6E85D90D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1" y="4942272"/>
            <a:ext cx="8300547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7E692E-6986-C562-F65F-449CBF08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19" y="482263"/>
            <a:ext cx="3610739" cy="2606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F5C63-EF3A-CCD1-6D0C-19360538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3" y="3257956"/>
            <a:ext cx="7386326" cy="31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21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D0BA0E-8B85-9E54-8394-18CDE20A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8" y="648222"/>
            <a:ext cx="5648812" cy="821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4A6A6-A744-07D8-9A97-C71812D7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2" y="1550085"/>
            <a:ext cx="2763465" cy="1674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9AF98-5618-403C-E746-25D28938B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4" y="3307607"/>
            <a:ext cx="7173858" cy="511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6A09B3-C783-10C0-E04C-632CF1AFC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24" y="3984140"/>
            <a:ext cx="4250531" cy="23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85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F7472B-6B05-4E45-101C-26C212AA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9" y="799429"/>
            <a:ext cx="6379892" cy="411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C80C7-5B28-4CA0-79D4-004561BE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99" y="1437404"/>
            <a:ext cx="4007809" cy="208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0B4F65-007F-E190-6238-D809E55DB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99" y="3576662"/>
            <a:ext cx="5916421" cy="347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C24EB4-5519-BA3B-4B3E-0C2B525B7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41" y="4249328"/>
            <a:ext cx="4209367" cy="23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7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2ED862-3A16-F8E6-81A1-9270D70CD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500071" y="872695"/>
            <a:ext cx="7306742" cy="816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0B9CC-B3CB-AD22-6C52-D0966121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4" y="1876448"/>
            <a:ext cx="3556988" cy="2313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9330A5-A9F8-C4B6-5D25-BC748AD73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4" y="4264593"/>
            <a:ext cx="6199023" cy="642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831DE0-E27E-3266-B81F-ED3E47C00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6" y="5005701"/>
            <a:ext cx="3563408" cy="17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89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24A916-3FAC-7902-34B6-13E45D2F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19" y="507397"/>
            <a:ext cx="6878061" cy="630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4C6E82-5372-A10E-6E61-B3DF673A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19" y="1147640"/>
            <a:ext cx="3931706" cy="2281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ABA3B-43BD-742F-A448-9CC4C928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9" y="3508793"/>
            <a:ext cx="5116081" cy="766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EEAA61-95D0-B3BA-3587-404A62608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99" y="4449226"/>
            <a:ext cx="3206350" cy="21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2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75650-9809-AF8C-7FAE-DBB6DB489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794FE-F61F-9943-AB8D-3BAD08CD1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B3BD1-F6DE-1B72-70EA-22C041473054}"/>
              </a:ext>
            </a:extLst>
          </p:cNvPr>
          <p:cNvSpPr txBox="1"/>
          <p:nvPr/>
        </p:nvSpPr>
        <p:spPr>
          <a:xfrm>
            <a:off x="1171074" y="898358"/>
            <a:ext cx="5342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ABOUT DATASET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E7769-F0FF-F73F-55BA-14DB43EAB2D3}"/>
              </a:ext>
            </a:extLst>
          </p:cNvPr>
          <p:cNvSpPr txBox="1"/>
          <p:nvPr/>
        </p:nvSpPr>
        <p:spPr>
          <a:xfrm>
            <a:off x="1293876" y="1981202"/>
            <a:ext cx="9689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The dataset has been taken from Kaggle.</a:t>
            </a:r>
          </a:p>
          <a:p>
            <a:endParaRPr lang="en-US" dirty="0"/>
          </a:p>
          <a:p>
            <a:r>
              <a:rPr lang="en-US" b="1" dirty="0"/>
              <a:t>It has following features:-</a:t>
            </a:r>
          </a:p>
          <a:p>
            <a:r>
              <a:rPr lang="en-US" b="1" dirty="0"/>
              <a:t>ID</a:t>
            </a:r>
            <a:r>
              <a:rPr lang="en-US" dirty="0"/>
              <a:t>: Unique identifier for each house listing.</a:t>
            </a:r>
          </a:p>
          <a:p>
            <a:r>
              <a:rPr lang="en-US" b="1" dirty="0"/>
              <a:t>Date</a:t>
            </a:r>
            <a:r>
              <a:rPr lang="en-US" dirty="0"/>
              <a:t>: Date of the house listing.</a:t>
            </a:r>
          </a:p>
          <a:p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bedrooms</a:t>
            </a:r>
            <a:r>
              <a:rPr lang="en-US" dirty="0"/>
              <a:t>: The count of bedrooms in the house.</a:t>
            </a:r>
          </a:p>
          <a:p>
            <a:r>
              <a:rPr lang="en-US" b="1" dirty="0"/>
              <a:t>Number of bathrooms:</a:t>
            </a:r>
            <a:r>
              <a:rPr lang="en-US" dirty="0"/>
              <a:t> The count of bathrooms in the house.</a:t>
            </a:r>
          </a:p>
          <a:p>
            <a:r>
              <a:rPr lang="en-US" b="1" dirty="0"/>
              <a:t>Living area</a:t>
            </a:r>
            <a:r>
              <a:rPr lang="en-US" dirty="0"/>
              <a:t>: Total living area of the house in square feet.</a:t>
            </a:r>
          </a:p>
          <a:p>
            <a:r>
              <a:rPr lang="en-US" b="1" dirty="0"/>
              <a:t>Lot area</a:t>
            </a:r>
            <a:r>
              <a:rPr lang="en-US" dirty="0"/>
              <a:t>: Total area of the lot in square feet.</a:t>
            </a:r>
          </a:p>
          <a:p>
            <a:r>
              <a:rPr lang="en-US" b="1" dirty="0"/>
              <a:t>Number of floors</a:t>
            </a:r>
            <a:r>
              <a:rPr lang="en-US" dirty="0"/>
              <a:t>: Number of floors in the house.</a:t>
            </a:r>
          </a:p>
          <a:p>
            <a:r>
              <a:rPr lang="en-US" b="1" dirty="0"/>
              <a:t>Waterfront present</a:t>
            </a:r>
            <a:r>
              <a:rPr lang="en-US" dirty="0"/>
              <a:t>: Indicates whether the house has a waterfront view (binary: 0 for no, 1 for yes).</a:t>
            </a:r>
          </a:p>
          <a:p>
            <a:r>
              <a:rPr lang="en-US" b="1" dirty="0"/>
              <a:t>Number of schools nearby</a:t>
            </a:r>
            <a:r>
              <a:rPr lang="en-US" dirty="0"/>
              <a:t>: Number of schools located near the house.</a:t>
            </a:r>
          </a:p>
          <a:p>
            <a:r>
              <a:rPr lang="en-US" b="1" dirty="0"/>
              <a:t>Distance from the airport:</a:t>
            </a:r>
            <a:r>
              <a:rPr lang="en-US" dirty="0"/>
              <a:t> Distance of the house from the nearest airport in miles.</a:t>
            </a:r>
          </a:p>
          <a:p>
            <a:r>
              <a:rPr lang="en-US" b="1" dirty="0"/>
              <a:t>Price</a:t>
            </a:r>
            <a:r>
              <a:rPr lang="en-US" dirty="0"/>
              <a:t>: Price of the house.</a:t>
            </a:r>
          </a:p>
        </p:txBody>
      </p:sp>
    </p:spTree>
    <p:extLst>
      <p:ext uri="{BB962C8B-B14F-4D97-AF65-F5344CB8AC3E}">
        <p14:creationId xmlns:p14="http://schemas.microsoft.com/office/powerpoint/2010/main" val="2450380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E6FE1F-4B83-232E-6641-AFCA0219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0" y="378738"/>
            <a:ext cx="4133416" cy="2170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7B80FD-7D43-F0FA-D047-9F159E2C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431" y="300080"/>
            <a:ext cx="4133417" cy="24009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F548F4-EEE7-A080-19DF-35ED7E120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32" y="2851686"/>
            <a:ext cx="5824878" cy="33278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E54CE3-E4E3-0AAB-E682-940E8A01F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110" y="5510354"/>
            <a:ext cx="3518011" cy="74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53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08CE80-C93E-F1D5-CE63-BCE6E3A9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" y="509432"/>
            <a:ext cx="5246212" cy="938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DD1F40-A7AB-B40D-6222-581A26EA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78" y="1577074"/>
            <a:ext cx="4545851" cy="2641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E643A3-1845-F5E9-1EEB-88DE0D96A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61" y="4570317"/>
            <a:ext cx="6843252" cy="12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AA422E-DD64-7A66-86CD-EEAC26966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88593"/>
            <a:ext cx="7376421" cy="4448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B07925-052D-5583-9D71-831B3686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68" y="4638771"/>
            <a:ext cx="5385214" cy="221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84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0C37EE-45D0-E62E-C8EA-81D78B8B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5" y="649928"/>
            <a:ext cx="6985007" cy="1218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FCC9E-0D23-84CA-6BD4-4496F8C3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3" y="2224696"/>
            <a:ext cx="6873301" cy="38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5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A3193A-60D1-AE2D-E112-DD95C7BB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3388"/>
            <a:ext cx="9534953" cy="4586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A135C-A212-F6AC-04DD-176ABC72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" y="5409332"/>
            <a:ext cx="5966196" cy="12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68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31547D-D6FE-3A7E-FF40-16D54328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8" y="0"/>
            <a:ext cx="6277402" cy="3677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7E0335-DEA5-8895-230F-19B2A2050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1" y="3746091"/>
            <a:ext cx="5876409" cy="1289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666C8F-66B1-CBC7-9466-C4FAE28A7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8" y="5239427"/>
            <a:ext cx="6178002" cy="8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0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0E111A-2367-4621-73D1-DA5D585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1" y="142590"/>
            <a:ext cx="6238591" cy="4070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4929D-2521-E6E6-8773-EFBE1B44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86" y="3429000"/>
            <a:ext cx="5288289" cy="26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19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DAE9FC-F980-D78C-EB9A-1F823C7F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4" y="390462"/>
            <a:ext cx="6754761" cy="2221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9E608-90EE-E81E-E0E6-702C092C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62" y="3085878"/>
            <a:ext cx="6077798" cy="981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1E808-A17B-22CB-9564-7AFFAF6B9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62" y="4392561"/>
            <a:ext cx="6096000" cy="16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02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2EAD85-3A0B-18A0-2901-25132418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6" y="314661"/>
            <a:ext cx="5456903" cy="2343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1DD74-F221-E108-9813-DF26CBDD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2657920"/>
            <a:ext cx="3382298" cy="2108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5AC664-D2AB-7764-AAD2-B24D588A6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43" y="4886632"/>
            <a:ext cx="3523136" cy="18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08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549327-03B1-6547-D68F-C20C05B32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239381"/>
            <a:ext cx="6980903" cy="3444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DEDD4-5F26-49B1-2D85-632C5551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" y="3811664"/>
            <a:ext cx="5594555" cy="30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7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75650-9809-AF8C-7FAE-DBB6DB489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794FE-F61F-9943-AB8D-3BAD08CD1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B3BD1-F6DE-1B72-70EA-22C041473054}"/>
              </a:ext>
            </a:extLst>
          </p:cNvPr>
          <p:cNvSpPr txBox="1"/>
          <p:nvPr/>
        </p:nvSpPr>
        <p:spPr>
          <a:xfrm>
            <a:off x="1171074" y="898358"/>
            <a:ext cx="5342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ABOUT DATASET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E7769-F0FF-F73F-55BA-14DB43EAB2D3}"/>
              </a:ext>
            </a:extLst>
          </p:cNvPr>
          <p:cNvSpPr txBox="1"/>
          <p:nvPr/>
        </p:nvSpPr>
        <p:spPr>
          <a:xfrm>
            <a:off x="1293876" y="1981202"/>
            <a:ext cx="96894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views</a:t>
            </a:r>
            <a:r>
              <a:rPr lang="en-US" dirty="0"/>
              <a:t>: Number of views the house has received.</a:t>
            </a:r>
          </a:p>
          <a:p>
            <a:r>
              <a:rPr lang="en-US" b="1" dirty="0"/>
              <a:t>Condition of the house</a:t>
            </a:r>
            <a:r>
              <a:rPr lang="en-US" dirty="0"/>
              <a:t>: Condition rating of the house.</a:t>
            </a:r>
          </a:p>
          <a:p>
            <a:r>
              <a:rPr lang="en-US" b="1" dirty="0"/>
              <a:t>Grade of the house</a:t>
            </a:r>
            <a:r>
              <a:rPr lang="en-US" dirty="0"/>
              <a:t>: Grade rating of the house.</a:t>
            </a:r>
          </a:p>
          <a:p>
            <a:r>
              <a:rPr lang="en-US" b="1" dirty="0"/>
              <a:t>Area of the house (excluding basement): </a:t>
            </a:r>
            <a:r>
              <a:rPr lang="en-US" dirty="0"/>
              <a:t>Total area of the house excluding the basement in square feet.</a:t>
            </a:r>
          </a:p>
          <a:p>
            <a:r>
              <a:rPr lang="en-US" b="1" dirty="0"/>
              <a:t>Area of the basement</a:t>
            </a:r>
            <a:r>
              <a:rPr lang="en-US" dirty="0"/>
              <a:t>: Area of the basement in square feet.</a:t>
            </a:r>
          </a:p>
          <a:p>
            <a:r>
              <a:rPr lang="en-US" b="1" dirty="0"/>
              <a:t>Built Year</a:t>
            </a:r>
            <a:r>
              <a:rPr lang="en-US" dirty="0"/>
              <a:t>: Year the house was originally built.</a:t>
            </a:r>
          </a:p>
          <a:p>
            <a:r>
              <a:rPr lang="en-US" b="1" dirty="0"/>
              <a:t>Renovation Year</a:t>
            </a:r>
            <a:r>
              <a:rPr lang="en-US" dirty="0"/>
              <a:t>: Year of the last renovation, if any.</a:t>
            </a:r>
          </a:p>
          <a:p>
            <a:r>
              <a:rPr lang="en-US" b="1" dirty="0"/>
              <a:t>Postal Code</a:t>
            </a:r>
            <a:r>
              <a:rPr lang="en-US" dirty="0"/>
              <a:t>: Postal code of the house location.</a:t>
            </a:r>
          </a:p>
          <a:p>
            <a:r>
              <a:rPr lang="en-US" b="1" dirty="0"/>
              <a:t>Latitude</a:t>
            </a:r>
            <a:r>
              <a:rPr lang="en-US" dirty="0"/>
              <a:t>: Latitude coordinate of the house location.</a:t>
            </a:r>
          </a:p>
          <a:p>
            <a:r>
              <a:rPr lang="en-US" b="1" dirty="0"/>
              <a:t>Longitude</a:t>
            </a:r>
            <a:r>
              <a:rPr lang="en-US" dirty="0"/>
              <a:t>: Longitude coordinate of the house location.</a:t>
            </a:r>
          </a:p>
          <a:p>
            <a:r>
              <a:rPr lang="en-US" b="1" dirty="0"/>
              <a:t>Living area after renovation</a:t>
            </a:r>
            <a:r>
              <a:rPr lang="en-US" dirty="0"/>
              <a:t>: Total living area of the house after renovation in square feet.</a:t>
            </a:r>
          </a:p>
          <a:p>
            <a:r>
              <a:rPr lang="en-US" b="1" dirty="0"/>
              <a:t>Lot area after renovation</a:t>
            </a:r>
            <a:r>
              <a:rPr lang="en-US" dirty="0"/>
              <a:t>: Total area of the lot after renovation in square feet.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Kaggle Link</a:t>
            </a:r>
            <a:r>
              <a:rPr lang="en-US" dirty="0"/>
              <a:t>:- https://www.kaggle.com/datasets/mohamedafsal007/house-price-dataset-of-india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5471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E43ED4-6074-9025-8F2E-FB56989E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2" y="269221"/>
            <a:ext cx="7020232" cy="3238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A1E3B-A6AB-A7C8-19B6-8FC83FAB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2" y="3841666"/>
            <a:ext cx="6440129" cy="23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8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BF05B9-DFFB-E7B3-F1D3-686FAFC8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5" y="198492"/>
            <a:ext cx="7403690" cy="3230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27CDC5-5DE9-E8A0-16CA-E5FD33DA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5" y="3429000"/>
            <a:ext cx="5334744" cy="33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6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89BFE3-9905-3068-235F-0B30221BF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6" y="361335"/>
            <a:ext cx="6096000" cy="315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EEE3EB-9284-85FE-738E-88310D78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07" y="3609968"/>
            <a:ext cx="5869858" cy="31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13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E8E701-0F65-5771-8E96-89822EC7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08" y="188858"/>
            <a:ext cx="8011481" cy="4604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ABB816-1FBD-0074-CB62-1B570C9E7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6" y="4793226"/>
            <a:ext cx="6100831" cy="18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25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F70231-35AA-33C4-C49D-027D46D5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436438"/>
            <a:ext cx="6162927" cy="2843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9672DD-DEDB-DC59-0475-5AD318A9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4" y="3279540"/>
            <a:ext cx="5456271" cy="34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1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2A110D-E598-C129-41CC-B66FE02F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752020"/>
            <a:ext cx="9920813" cy="40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0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BCABC-85E9-BA68-F054-2D775922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78ADB-AD70-DE7C-4643-85C48AE12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3147-27BE-7492-36B6-F405F1156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35277" y="1909916"/>
            <a:ext cx="8829368" cy="3163529"/>
          </a:xfrm>
        </p:spPr>
        <p:txBody>
          <a:bodyPr/>
          <a:lstStyle/>
          <a:p>
            <a:r>
              <a:rPr lang="en-US" sz="2000" spc="0" dirty="0">
                <a:ea typeface="+mn-lt"/>
                <a:cs typeface="+mn-lt"/>
              </a:rPr>
              <a:t>The project involved analyzing housing data to predict prices in India. After data preprocessing and exploratory data analysis, redundant features were removed, leaving 8 informative features. Three machine learning models (Random Forest, XGBoost, CatBoost) were trained individually and combined using averaging to create an ensemble model. The best model, a combination of the three, achieved high accuracy. A Flask backend was implemented to serve predictions based on user inputs from a frontend interface.</a:t>
            </a:r>
          </a:p>
        </p:txBody>
      </p:sp>
      <p:pic>
        <p:nvPicPr>
          <p:cNvPr id="7" name="Picture Placeholder 6" descr="Test tubes with one test tube in orange with drops">
            <a:extLst>
              <a:ext uri="{FF2B5EF4-FFF2-40B4-BE49-F238E27FC236}">
                <a16:creationId xmlns:a16="http://schemas.microsoft.com/office/drawing/2014/main" id="{70A9CAB5-92AE-2C08-1CA8-8B55D552EE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371" y="5348352"/>
            <a:ext cx="6519672" cy="1527048"/>
          </a:xfrm>
          <a:custGeom>
            <a:avLst/>
            <a:gdLst>
              <a:gd name="connsiteX0" fmla="*/ 0 w 6515097"/>
              <a:gd name="connsiteY0" fmla="*/ 0 h 2133600"/>
              <a:gd name="connsiteX1" fmla="*/ 6515097 w 6515097"/>
              <a:gd name="connsiteY1" fmla="*/ 0 h 2133600"/>
              <a:gd name="connsiteX2" fmla="*/ 6515097 w 6515097"/>
              <a:gd name="connsiteY2" fmla="*/ 2133600 h 2133600"/>
              <a:gd name="connsiteX3" fmla="*/ 0 w 6515097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5097" h="2133600">
                <a:moveTo>
                  <a:pt x="0" y="0"/>
                </a:moveTo>
                <a:lnTo>
                  <a:pt x="6515097" y="0"/>
                </a:lnTo>
                <a:lnTo>
                  <a:pt x="6515097" y="2133600"/>
                </a:lnTo>
                <a:lnTo>
                  <a:pt x="0" y="21336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420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827"/>
            <a:ext cx="12191999" cy="685800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554128"/>
            <a:ext cx="9120570" cy="3887396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pic>
        <p:nvPicPr>
          <p:cNvPr id="22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81474"/>
            <a:ext cx="2286000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76888-4040-BB6F-577F-8CB9C5F8AD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820402"/>
            <a:ext cx="9116568" cy="722376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75650-9809-AF8C-7FAE-DBB6DB489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794FE-F61F-9943-AB8D-3BAD08CD1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B3BD1-F6DE-1B72-70EA-22C041473054}"/>
              </a:ext>
            </a:extLst>
          </p:cNvPr>
          <p:cNvSpPr txBox="1"/>
          <p:nvPr/>
        </p:nvSpPr>
        <p:spPr>
          <a:xfrm>
            <a:off x="1171074" y="898358"/>
            <a:ext cx="5342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Methodology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E7769-F0FF-F73F-55BA-14DB43EAB2D3}"/>
              </a:ext>
            </a:extLst>
          </p:cNvPr>
          <p:cNvSpPr txBox="1"/>
          <p:nvPr/>
        </p:nvSpPr>
        <p:spPr>
          <a:xfrm>
            <a:off x="1251284" y="1947277"/>
            <a:ext cx="9689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Data Exploration:</a:t>
            </a:r>
          </a:p>
          <a:p>
            <a:pPr algn="just"/>
            <a:r>
              <a:rPr lang="en-US" dirty="0"/>
              <a:t>Loaded the dataset and checked for missing values.</a:t>
            </a:r>
          </a:p>
          <a:p>
            <a:pPr algn="just"/>
            <a:r>
              <a:rPr lang="en-US" dirty="0"/>
              <a:t>Explored data types and basic statistics.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Visualization:</a:t>
            </a:r>
          </a:p>
          <a:p>
            <a:pPr algn="just"/>
            <a:r>
              <a:rPr lang="en-US" dirty="0"/>
              <a:t>Plotted count distributions for various features.</a:t>
            </a:r>
          </a:p>
          <a:p>
            <a:pPr algn="just"/>
            <a:r>
              <a:rPr lang="en-US" dirty="0"/>
              <a:t>Visualized geographical data and price distributions.</a:t>
            </a:r>
          </a:p>
          <a:p>
            <a:pPr algn="just"/>
            <a:r>
              <a:rPr lang="en-US" dirty="0"/>
              <a:t>Examined correlations and relationships between variables.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Feature Engineering:</a:t>
            </a:r>
            <a:endParaRPr lang="en-US" dirty="0"/>
          </a:p>
          <a:p>
            <a:pPr algn="just"/>
            <a:r>
              <a:rPr lang="en-US" dirty="0"/>
              <a:t>Created new features like property age and total square footage</a:t>
            </a:r>
          </a:p>
          <a:p>
            <a:pPr algn="just"/>
            <a:r>
              <a:rPr lang="en-US" dirty="0"/>
              <a:t>.</a:t>
            </a:r>
          </a:p>
          <a:p>
            <a:pPr algn="just"/>
            <a:r>
              <a:rPr lang="en-US" b="1" dirty="0"/>
              <a:t>Feature Selection:</a:t>
            </a:r>
          </a:p>
          <a:p>
            <a:pPr algn="just"/>
            <a:r>
              <a:rPr lang="en-US" dirty="0"/>
              <a:t>Identified and removed highly correlated features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50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75650-9809-AF8C-7FAE-DBB6DB489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794FE-F61F-9943-AB8D-3BAD08CD1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B3BD1-F6DE-1B72-70EA-22C041473054}"/>
              </a:ext>
            </a:extLst>
          </p:cNvPr>
          <p:cNvSpPr txBox="1"/>
          <p:nvPr/>
        </p:nvSpPr>
        <p:spPr>
          <a:xfrm>
            <a:off x="1171074" y="898358"/>
            <a:ext cx="5342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Methodology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E7769-F0FF-F73F-55BA-14DB43EAB2D3}"/>
              </a:ext>
            </a:extLst>
          </p:cNvPr>
          <p:cNvSpPr txBox="1"/>
          <p:nvPr/>
        </p:nvSpPr>
        <p:spPr>
          <a:xfrm>
            <a:off x="1251284" y="1720840"/>
            <a:ext cx="9689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en-US" b="1" dirty="0"/>
              <a:t>Modeling:</a:t>
            </a:r>
          </a:p>
          <a:p>
            <a:pPr algn="just"/>
            <a:r>
              <a:rPr lang="en-US" dirty="0"/>
              <a:t>Split data for training and testing.</a:t>
            </a:r>
          </a:p>
          <a:p>
            <a:pPr algn="just"/>
            <a:r>
              <a:rPr lang="en-US" dirty="0"/>
              <a:t>Trained RandomForest, XGBoost, and CatBoost models.</a:t>
            </a:r>
          </a:p>
          <a:p>
            <a:pPr algn="just"/>
            <a:r>
              <a:rPr lang="en-US" dirty="0"/>
              <a:t>Evaluated models using R-squared scores.</a:t>
            </a:r>
          </a:p>
          <a:p>
            <a:pPr algn="just"/>
            <a:r>
              <a:rPr lang="en-US" dirty="0"/>
              <a:t>Combined predictions to create an ensemble model.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Model Selection:</a:t>
            </a:r>
          </a:p>
          <a:p>
            <a:pPr algn="just"/>
            <a:r>
              <a:rPr lang="en-US" dirty="0"/>
              <a:t>Selected the best-performing model based on R-squared scores.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Deployment:</a:t>
            </a:r>
          </a:p>
          <a:p>
            <a:pPr algn="just"/>
            <a:r>
              <a:rPr lang="en-US" dirty="0"/>
              <a:t>Saved the selected model for future use.</a:t>
            </a:r>
          </a:p>
        </p:txBody>
      </p:sp>
    </p:spTree>
    <p:extLst>
      <p:ext uri="{BB962C8B-B14F-4D97-AF65-F5344CB8AC3E}">
        <p14:creationId xmlns:p14="http://schemas.microsoft.com/office/powerpoint/2010/main" val="74474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882316" y="1668379"/>
            <a:ext cx="88071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 pandas as pd</a:t>
            </a:r>
          </a:p>
          <a:p>
            <a:r>
              <a:rPr lang="en-IN" dirty="0"/>
              <a:t>import </a:t>
            </a:r>
            <a:r>
              <a:rPr lang="en-IN" dirty="0" err="1"/>
              <a:t>numpy</a:t>
            </a:r>
            <a:r>
              <a:rPr lang="en-IN" dirty="0"/>
              <a:t> as np</a:t>
            </a:r>
          </a:p>
          <a:p>
            <a:r>
              <a:rPr lang="en-US" dirty="0" err="1"/>
              <a:t>df</a:t>
            </a:r>
            <a:r>
              <a:rPr lang="en-US" dirty="0"/>
              <a:t>=</a:t>
            </a:r>
            <a:r>
              <a:rPr lang="en-US" dirty="0" err="1"/>
              <a:t>pd.read_csv</a:t>
            </a:r>
            <a:r>
              <a:rPr lang="en-US" dirty="0"/>
              <a:t>('House Price India.csv’)</a:t>
            </a:r>
            <a:endParaRPr lang="en-IN" dirty="0"/>
          </a:p>
          <a:p>
            <a:r>
              <a:rPr lang="en-IN" dirty="0" err="1"/>
              <a:t>df.head</a:t>
            </a:r>
            <a:r>
              <a:rPr lang="en-IN" dirty="0"/>
              <a:t>(5)</a:t>
            </a:r>
          </a:p>
          <a:p>
            <a:r>
              <a:rPr lang="en-IN" dirty="0" err="1"/>
              <a:t>pd.isnull</a:t>
            </a:r>
            <a:r>
              <a:rPr lang="en-IN" dirty="0"/>
              <a:t>(</a:t>
            </a:r>
            <a:r>
              <a:rPr lang="en-IN" dirty="0" err="1"/>
              <a:t>df</a:t>
            </a:r>
            <a:r>
              <a:rPr lang="en-IN" dirty="0"/>
              <a:t>).head()</a:t>
            </a:r>
          </a:p>
          <a:p>
            <a:r>
              <a:rPr lang="en-IN" dirty="0" err="1"/>
              <a:t>df.isna</a:t>
            </a:r>
            <a:r>
              <a:rPr lang="en-IN" dirty="0"/>
              <a:t>().sum()</a:t>
            </a:r>
          </a:p>
          <a:p>
            <a:r>
              <a:rPr lang="en-IN" dirty="0"/>
              <a:t>df.info()</a:t>
            </a:r>
          </a:p>
          <a:p>
            <a:r>
              <a:rPr lang="en-US" dirty="0"/>
              <a:t># returns a </a:t>
            </a:r>
            <a:r>
              <a:rPr lang="en-US" dirty="0" err="1"/>
              <a:t>dataframe</a:t>
            </a:r>
            <a:r>
              <a:rPr lang="en-US" dirty="0"/>
              <a:t> with column names of the dataset</a:t>
            </a:r>
          </a:p>
          <a:p>
            <a:r>
              <a:rPr lang="en-US" dirty="0" err="1"/>
              <a:t>pd.DataFrame</a:t>
            </a:r>
            <a:r>
              <a:rPr lang="en-US" dirty="0"/>
              <a:t>(list(</a:t>
            </a:r>
            <a:r>
              <a:rPr lang="en-US" dirty="0" err="1"/>
              <a:t>df.columns</a:t>
            </a:r>
            <a:r>
              <a:rPr lang="en-US" dirty="0"/>
              <a:t>), columns=['Column Name’])</a:t>
            </a:r>
          </a:p>
          <a:p>
            <a:r>
              <a:rPr lang="en-US" dirty="0"/>
              <a:t>from matplotlib import </a:t>
            </a:r>
            <a:r>
              <a:rPr lang="en-US" dirty="0" err="1"/>
              <a:t>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IN" dirty="0"/>
              <a:t># used to return a </a:t>
            </a:r>
            <a:r>
              <a:rPr lang="en-IN" dirty="0" err="1"/>
              <a:t>countplot</a:t>
            </a:r>
            <a:r>
              <a:rPr lang="en-IN" dirty="0"/>
              <a:t> with null title and </a:t>
            </a:r>
            <a:r>
              <a:rPr lang="en-IN" dirty="0" err="1"/>
              <a:t>figsize</a:t>
            </a:r>
            <a:r>
              <a:rPr lang="en-IN" dirty="0"/>
              <a:t> to be (15, 8) as default</a:t>
            </a:r>
          </a:p>
          <a:p>
            <a:endParaRPr lang="en-IN" dirty="0"/>
          </a:p>
          <a:p>
            <a:r>
              <a:rPr lang="en-IN" dirty="0"/>
              <a:t>def </a:t>
            </a:r>
            <a:r>
              <a:rPr lang="en-IN" dirty="0" err="1"/>
              <a:t>countplot</a:t>
            </a:r>
            <a:r>
              <a:rPr lang="en-IN" dirty="0"/>
              <a:t>(</a:t>
            </a:r>
            <a:r>
              <a:rPr lang="en-IN" dirty="0" err="1"/>
              <a:t>dataframe</a:t>
            </a:r>
            <a:r>
              <a:rPr lang="en-IN" dirty="0"/>
              <a:t>, </a:t>
            </a:r>
            <a:r>
              <a:rPr lang="en-IN" dirty="0" err="1"/>
              <a:t>x_val</a:t>
            </a:r>
            <a:r>
              <a:rPr lang="en-IN" dirty="0"/>
              <a:t>, </a:t>
            </a:r>
            <a:r>
              <a:rPr lang="en-IN" dirty="0" err="1"/>
              <a:t>plot_title</a:t>
            </a:r>
            <a:r>
              <a:rPr lang="en-IN" dirty="0"/>
              <a:t>='', </a:t>
            </a:r>
            <a:r>
              <a:rPr lang="en-IN" dirty="0" err="1"/>
              <a:t>figsize</a:t>
            </a:r>
            <a:r>
              <a:rPr lang="en-IN" dirty="0"/>
              <a:t>=(15,8)):</a:t>
            </a:r>
          </a:p>
          <a:p>
            <a:r>
              <a:rPr lang="en-IN" dirty="0"/>
              <a:t>    </a:t>
            </a:r>
            <a:r>
              <a:rPr lang="en-IN" dirty="0" err="1"/>
              <a:t>plt.figure</a:t>
            </a:r>
            <a:r>
              <a:rPr lang="en-IN" dirty="0"/>
              <a:t>(</a:t>
            </a:r>
            <a:r>
              <a:rPr lang="en-IN" dirty="0" err="1"/>
              <a:t>figsize</a:t>
            </a:r>
            <a:r>
              <a:rPr lang="en-IN" dirty="0"/>
              <a:t>=</a:t>
            </a:r>
            <a:r>
              <a:rPr lang="en-IN" dirty="0" err="1"/>
              <a:t>figsize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plt.title</a:t>
            </a:r>
            <a:r>
              <a:rPr lang="en-IN" dirty="0"/>
              <a:t>(</a:t>
            </a:r>
            <a:r>
              <a:rPr lang="en-IN" dirty="0" err="1"/>
              <a:t>plot_title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sns.countplot</a:t>
            </a:r>
            <a:r>
              <a:rPr lang="en-IN" dirty="0"/>
              <a:t>(data=</a:t>
            </a:r>
            <a:r>
              <a:rPr lang="en-IN" dirty="0" err="1"/>
              <a:t>df</a:t>
            </a:r>
            <a:r>
              <a:rPr lang="en-IN" dirty="0"/>
              <a:t>, x=</a:t>
            </a:r>
            <a:r>
              <a:rPr lang="en-IN" dirty="0" err="1"/>
              <a:t>x_val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plt.show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6807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2B786-5A22-9AE6-AC58-9AA1C4A907BA}"/>
              </a:ext>
            </a:extLst>
          </p:cNvPr>
          <p:cNvSpPr txBox="1"/>
          <p:nvPr/>
        </p:nvSpPr>
        <p:spPr>
          <a:xfrm>
            <a:off x="757083" y="560439"/>
            <a:ext cx="165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Code</a:t>
            </a:r>
            <a:endParaRPr lang="en-IN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026AA-012C-6DD2-7AFB-007352E34D0A}"/>
              </a:ext>
            </a:extLst>
          </p:cNvPr>
          <p:cNvSpPr txBox="1"/>
          <p:nvPr/>
        </p:nvSpPr>
        <p:spPr>
          <a:xfrm>
            <a:off x="882316" y="1668379"/>
            <a:ext cx="91279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 used to return a </a:t>
            </a:r>
            <a:r>
              <a:rPr lang="en-IN" dirty="0" err="1"/>
              <a:t>barplot</a:t>
            </a:r>
            <a:endParaRPr lang="en-IN" dirty="0"/>
          </a:p>
          <a:p>
            <a:r>
              <a:rPr lang="en-IN" dirty="0"/>
              <a:t>def </a:t>
            </a:r>
            <a:r>
              <a:rPr lang="en-IN" dirty="0" err="1"/>
              <a:t>barplot</a:t>
            </a:r>
            <a:r>
              <a:rPr lang="en-IN" dirty="0"/>
              <a:t>(</a:t>
            </a:r>
            <a:r>
              <a:rPr lang="en-IN" dirty="0" err="1"/>
              <a:t>dataframe</a:t>
            </a:r>
            <a:r>
              <a:rPr lang="en-IN" dirty="0"/>
              <a:t>, </a:t>
            </a:r>
            <a:r>
              <a:rPr lang="en-IN" dirty="0" err="1"/>
              <a:t>x_val</a:t>
            </a:r>
            <a:r>
              <a:rPr lang="en-IN" dirty="0"/>
              <a:t>, </a:t>
            </a:r>
            <a:r>
              <a:rPr lang="en-IN" dirty="0" err="1"/>
              <a:t>y_val</a:t>
            </a:r>
            <a:r>
              <a:rPr lang="en-IN" dirty="0"/>
              <a:t>):</a:t>
            </a:r>
          </a:p>
          <a:p>
            <a:r>
              <a:rPr lang="en-IN" dirty="0"/>
              <a:t>    </a:t>
            </a:r>
            <a:r>
              <a:rPr lang="en-IN" dirty="0" err="1"/>
              <a:t>sns.barplot</a:t>
            </a:r>
            <a:r>
              <a:rPr lang="en-IN" dirty="0"/>
              <a:t>(data=</a:t>
            </a:r>
            <a:r>
              <a:rPr lang="en-IN" dirty="0" err="1"/>
              <a:t>dataframe</a:t>
            </a:r>
            <a:r>
              <a:rPr lang="en-IN" dirty="0"/>
              <a:t>, x=</a:t>
            </a:r>
            <a:r>
              <a:rPr lang="en-IN" dirty="0" err="1"/>
              <a:t>x_val</a:t>
            </a:r>
            <a:r>
              <a:rPr lang="en-IN" dirty="0"/>
              <a:t>, y=</a:t>
            </a:r>
            <a:r>
              <a:rPr lang="en-IN" dirty="0" err="1"/>
              <a:t>y_val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plt.title</a:t>
            </a:r>
            <a:r>
              <a:rPr lang="en-IN" dirty="0"/>
              <a:t>(</a:t>
            </a:r>
            <a:r>
              <a:rPr lang="en-IN" dirty="0" err="1"/>
              <a:t>x_val.title</a:t>
            </a:r>
            <a:r>
              <a:rPr lang="en-IN" dirty="0"/>
              <a:t>() + ' vs ' + </a:t>
            </a:r>
            <a:r>
              <a:rPr lang="en-IN" dirty="0" err="1"/>
              <a:t>y_val.title</a:t>
            </a:r>
            <a:r>
              <a:rPr lang="en-IN" dirty="0"/>
              <a:t>())</a:t>
            </a:r>
          </a:p>
          <a:p>
            <a:r>
              <a:rPr lang="en-IN" dirty="0"/>
              <a:t>    </a:t>
            </a:r>
            <a:r>
              <a:rPr lang="en-IN" dirty="0" err="1"/>
              <a:t>plt.show</a:t>
            </a:r>
            <a:r>
              <a:rPr lang="en-IN" dirty="0"/>
              <a:t>()</a:t>
            </a:r>
          </a:p>
          <a:p>
            <a:r>
              <a:rPr lang="en-IN" dirty="0" err="1"/>
              <a:t>df.shape</a:t>
            </a:r>
            <a:endParaRPr lang="en-IN" dirty="0"/>
          </a:p>
          <a:p>
            <a:r>
              <a:rPr lang="en-US" dirty="0"/>
              <a:t>#Univariate Analysis</a:t>
            </a:r>
          </a:p>
          <a:p>
            <a:r>
              <a:rPr lang="en-US" dirty="0"/>
              <a:t># returns the </a:t>
            </a:r>
            <a:r>
              <a:rPr lang="en-US" dirty="0" err="1"/>
              <a:t>countplot</a:t>
            </a:r>
            <a:r>
              <a:rPr lang="en-US" dirty="0"/>
              <a:t> of bedrooms</a:t>
            </a:r>
          </a:p>
          <a:p>
            <a:r>
              <a:rPr lang="en-US" dirty="0" err="1"/>
              <a:t>countplot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x_val</a:t>
            </a:r>
            <a:r>
              <a:rPr lang="en-US" dirty="0"/>
              <a:t>='number of bedrooms', </a:t>
            </a:r>
            <a:r>
              <a:rPr lang="en-US" dirty="0" err="1"/>
              <a:t>plot_title</a:t>
            </a:r>
            <a:r>
              <a:rPr lang="en-US" dirty="0"/>
              <a:t>='Count of Number of Bedrooms’)</a:t>
            </a:r>
            <a:endParaRPr lang="en-IN" dirty="0"/>
          </a:p>
          <a:p>
            <a:r>
              <a:rPr lang="en-US" dirty="0"/>
              <a:t># returns the </a:t>
            </a:r>
            <a:r>
              <a:rPr lang="en-US" dirty="0" err="1"/>
              <a:t>countplot</a:t>
            </a:r>
            <a:r>
              <a:rPr lang="en-US" dirty="0"/>
              <a:t> of bathrooms</a:t>
            </a:r>
          </a:p>
          <a:p>
            <a:r>
              <a:rPr lang="en-US" dirty="0" err="1"/>
              <a:t>countplot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x_val</a:t>
            </a:r>
            <a:r>
              <a:rPr lang="en-US" dirty="0"/>
              <a:t>='number of bathrooms', </a:t>
            </a:r>
            <a:r>
              <a:rPr lang="en-US" dirty="0" err="1"/>
              <a:t>plot_title</a:t>
            </a:r>
            <a:r>
              <a:rPr lang="en-US" dirty="0"/>
              <a:t>='Count of Number of Bathrooms’)</a:t>
            </a:r>
          </a:p>
          <a:p>
            <a:r>
              <a:rPr lang="en-US" dirty="0"/>
              <a:t># returns the </a:t>
            </a:r>
            <a:r>
              <a:rPr lang="en-US" dirty="0" err="1"/>
              <a:t>countplot</a:t>
            </a:r>
            <a:r>
              <a:rPr lang="en-US" dirty="0"/>
              <a:t> of floors</a:t>
            </a:r>
          </a:p>
          <a:p>
            <a:r>
              <a:rPr lang="en-US" dirty="0" err="1"/>
              <a:t>countplot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x_val</a:t>
            </a:r>
            <a:r>
              <a:rPr lang="en-US" dirty="0"/>
              <a:t>='number of floors', </a:t>
            </a:r>
            <a:r>
              <a:rPr lang="en-US" dirty="0" err="1"/>
              <a:t>figsize</a:t>
            </a:r>
            <a:r>
              <a:rPr lang="en-US" dirty="0"/>
              <a:t>=(8,5), </a:t>
            </a:r>
            <a:r>
              <a:rPr lang="en-US" dirty="0" err="1"/>
              <a:t>plot_title</a:t>
            </a:r>
            <a:r>
              <a:rPr lang="en-US" dirty="0"/>
              <a:t>='Count of Number of Floors’)</a:t>
            </a:r>
          </a:p>
          <a:p>
            <a:r>
              <a:rPr lang="en-US" dirty="0"/>
              <a:t># returns the </a:t>
            </a:r>
            <a:r>
              <a:rPr lang="en-US" dirty="0" err="1"/>
              <a:t>countplot</a:t>
            </a:r>
            <a:r>
              <a:rPr lang="en-US" dirty="0"/>
              <a:t> of number water present or not</a:t>
            </a:r>
          </a:p>
          <a:p>
            <a:r>
              <a:rPr lang="en-US" dirty="0" err="1"/>
              <a:t>countplot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=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x_val</a:t>
            </a:r>
            <a:r>
              <a:rPr lang="en-US" dirty="0"/>
              <a:t>='waterfront present', </a:t>
            </a:r>
            <a:r>
              <a:rPr lang="en-US" dirty="0" err="1"/>
              <a:t>figsize</a:t>
            </a:r>
            <a:r>
              <a:rPr lang="en-US" dirty="0"/>
              <a:t>=(8,6), </a:t>
            </a:r>
            <a:r>
              <a:rPr lang="en-US" dirty="0" err="1"/>
              <a:t>plot_title</a:t>
            </a:r>
            <a:r>
              <a:rPr lang="en-US" dirty="0"/>
              <a:t>='Water present (1) or not (0)')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531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{6BF4C7A2-C32E-41F3-8BD3-7CAAB21507D0}tf67061901_win32</Template>
  <TotalTime>141</TotalTime>
  <Words>4309</Words>
  <Application>Microsoft Office PowerPoint</Application>
  <PresentationFormat>Widescreen</PresentationFormat>
  <Paragraphs>484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Bookman Old Style</vt:lpstr>
      <vt:lpstr>Calibri</vt:lpstr>
      <vt:lpstr>Century Gothic</vt:lpstr>
      <vt:lpstr>Daytona Condensed Light</vt:lpstr>
      <vt:lpstr>Posterama</vt:lpstr>
      <vt:lpstr>Office Theme</vt:lpstr>
      <vt:lpstr>House P</vt:lpstr>
      <vt:lpstr>Agenda</vt:lpstr>
      <vt:lpstr>Problem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</dc:title>
  <dc:creator>Raghunath Singh</dc:creator>
  <cp:lastModifiedBy>Raghunath Singh</cp:lastModifiedBy>
  <cp:revision>1</cp:revision>
  <dcterms:created xsi:type="dcterms:W3CDTF">2024-03-29T16:06:35Z</dcterms:created>
  <dcterms:modified xsi:type="dcterms:W3CDTF">2024-03-29T18:28:15Z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